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85" r:id="rId2"/>
    <p:sldId id="386" r:id="rId3"/>
    <p:sldId id="314" r:id="rId4"/>
    <p:sldId id="302" r:id="rId5"/>
    <p:sldId id="350" r:id="rId6"/>
    <p:sldId id="445" r:id="rId7"/>
    <p:sldId id="438" r:id="rId8"/>
    <p:sldId id="415" r:id="rId9"/>
    <p:sldId id="446" r:id="rId10"/>
    <p:sldId id="419" r:id="rId11"/>
    <p:sldId id="447" r:id="rId12"/>
    <p:sldId id="421" r:id="rId13"/>
    <p:sldId id="439" r:id="rId14"/>
    <p:sldId id="417" r:id="rId15"/>
    <p:sldId id="440" r:id="rId16"/>
    <p:sldId id="418" r:id="rId17"/>
    <p:sldId id="443" r:id="rId18"/>
    <p:sldId id="448" r:id="rId19"/>
    <p:sldId id="426" r:id="rId20"/>
    <p:sldId id="441" r:id="rId21"/>
    <p:sldId id="449" r:id="rId22"/>
    <p:sldId id="427" r:id="rId23"/>
    <p:sldId id="444" r:id="rId24"/>
    <p:sldId id="414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23"/>
  </p:normalViewPr>
  <p:slideViewPr>
    <p:cSldViewPr snapToGrid="0">
      <p:cViewPr varScale="1">
        <p:scale>
          <a:sx n="117" d="100"/>
          <a:sy n="117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1:59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1 24575,'-40'111'0,"0"1"0,-1 0 0,-11-2 0,-11 10 0,-5 5 0,1-1 0,7-5 0,3 5 0,5-3 0,0 0 0,-7 3 0,-6 0 0,-9 11 0,-1-4 0,9-16 0,19-32 0,5-7 0,4-16 0,46-86 0,11-39 0,8-9 0,5-7 0,-1 5 0,2-2 0,8-21 0,5-5 0,14-16 0,2 4 0,-17 32 0,1 1 0,16-26 0,-2 2 0,-20 35 0,-4 4 0,25-53 0,-3 2 0,7 5 0,5 11 0,4 5 0,-6 9 0,-30 40 0,-8 10 0,-28 42 0,-1 18 0,2 39 0,0 39 0,3-5 0,1 4 0,3 34 0,-4-52 0,1-11 0,2-33 0,10-32 0,14-27 0,51-39 0,-24 19 0,14-11 0,-50 38 0,-16 9 0,7 32 0,1 26 0,10 47 0,0 22 0,-10-39 0,-1-2 0,4 17 0,-2-7 0,-16-76 0,-3-13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6:44.6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1 103 24575,'46'-8'0,"2"0"0,20 0 0,3 1 0,-2 0 0,26-2 0,1 1 0,-25 5 0,16 0 0,1-1 0,-13 3 0,15-1 0,-57 0 0,-9 0 0,-12 0 0,-2 0 0,-3 1 0,1 0 0,6-1 0,6-2 0,1 0 0,-2 0 0,-7 2 0,-2 1 0,-6 0 0,2 0 0,2 0 0,6-1 0,-4 1 0,-1 0 0,-8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3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1749 1 12604,'-19'51'0,"0"0"0,-7 4 0,-6 6 0,-9 8 0,-2-2 0,-9 9 0,-5 6 0,-4 2 0,2 0 0,3-4 0,6-7 0,1-1 0,1-1 0,0 1 0,-2 1 0,-3 3 0,4-7 0,-2 4 0,-3 2 0,0 1 0,0-1 0,2-1 0,2-4 0,5-3 558,-7 10 1,4-3 0,2-3 0,3-3-1,2-1-558,-13 22 0,5-5 0,4-4 825,10-15 1,3-3 0,4-5-826,-3 4 0,6-8 1435,-1 3-1435,17-39 3736,6-20-3736,-1-9 0,1 4 0,1-1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3.9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0 24575,'-8'72'0,"6"-19"0,13-45 0,7-11 0,5-2 0,-9 2 0,-4-1 0,-11 4 0,1 0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6.5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0 24575,'2'14'0,"0"9"0,0 26 0,0 13 0,-3 13 0,-1 3 0,0 3 0,-1-2 0,-1-12 0,-1-12 0,-3-26 0,7-35 0,19-21 0,-12 15 0,12-9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7.2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85 129 24575,'-6'42'0,"4"-4"0,4 20 0,50-24 0,-20-28 0,30-20 0,-30-49 0,-9 4 0,2-21 0,-13 29 0,-9 23 0,-6 16 0,-9 23 0,-35 65 0,11-13 0,-2 7 0,-6 9 0,0 0 0,9-13 0,4-8 0,1-10 0,35-55 0,1-8 0,1 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7.7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1 282 24575,'63'-76'0,"-11"12"0,-26 32 0,-5 7 0,-4 9 0,9-1 0,10-4 0,-12 8 0,2-3 0,-22 14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8.2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93 24575,'3'56'0,"-1"-24"0,7 10 0,-5-33 0,2-11 0,1-22 0,0-6 0,3-20 0,-3 6 0,-3 8 0,-2 8 0,-2 17 0,0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9.0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87 24575,'34'65'0,"-7"-15"0,-23-50 0,14-19 0,8-16 0,2-5 0,-5-4 0,-16 18 0,-6 6 0,-2 9 0,-2 4 0,-2 11 0,-3 6 0,-6 10 0,-3 12 0,-3 14 0,-6 21 0,-9 17 0,-3 2 0,0-6 0,13-35 0,13-19 0,21-30 0,-5 2 0,9-6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4.6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 2 24575,'15'0'0,"3"-1"0,2 1 0,-3-1 0,-8 2 0,-1 10 0,7 33 0,-12 4 0,-7 8 0,-15 24 0,-6 3 0,3-8 0,-3-2 0,-16 3 0,-1-5 0,-4 8 0,13-14 0,13-17 0,18-20 0,20-15 0,18-9 0,7-3 0,2-1 0,-4 0 0,0-1 0,5-3 0,-19-2 0,-3-5 0,-23 6 0,-1-1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5.0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 24575,'44'-8'0,"21"-4"0,9 1 0,4-1 0,10-2 0,-25 5 0,-12 2 0,-37 5 0,-13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5.7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24575,'2'19'0,"0"1"0,0 4 0,2 9 0,0 0 0,1 10 0,-1-2 0,1 6 0,-2-17 0,0-1 0,-3-22 0,0-5 0,0-2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24575,'4'0'0,"3"0"0,1 1 0,4 1 0,4 0 0,2-1 0,7 1 0,8 0 0,6 0 0,2 0 0,-1-1 0,10 0 0,-16 0 0,37-1 0,1-1 0,-21 0 0,2 0 0,6 1 0,1-1 0,0 1 0,-1 0 0,4 0 0,1 0 0,8 0 0,-4 0 0,23 0 0,-23 1 0,3 1 0,-10-1 0,2 1 0,19 0 0,4-1 0,4 1 0,-1-1 0,-12-1 0,-1 0 0,-3 0 0,0 0 0,-2 0 0,1 0 0,15 1 0,-2 1 0,-25-2 0,1 0 0,28 2 0,3 0 0,-16 0 0,3-1 0,-12 1 0,4-1 0,-1 1 0,29 0 0,-3 1 0,-15-1 0,0 0 0,-15 0 0,3-1 0,1 1 0,12 0 0,2 0 0,-2 0 0,-10 0 0,-3-1 0,4 0-168,22 1 1,3-1 0,-8 0 167,-7-1 0,-4 0 0,19 1 0,-6 0 0,-34-1 0,-8 1 0,18 1 0,-64-2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9.4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0.1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1 112 24575,'39'-37'0,"8"3"0,9 9 0,36 10 0,-38 16 0,7 13 0,-51 12 0,-8 11 0,1 32 0,0-18 0,0 4 0,-2-37 0,0-22 0,4-14 0,17-29 0,-10 23 0,8-15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0.5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24575,'4'53'0,"0"0"0,3 45 0,-7-37 0,-1-2 0,-1-9 0,-1-15 0,-1-20 0,1-9 0,1-6 0,2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1.0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91 24575,'26'-2'0,"31"-3"0,16-5 0,2-1 0,10-2 0,-16 3 0,-9-2 0,-34 3 0,1 1 0,-9 2 0,-2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5.0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1414 1 24575,'-17'35'0,"-11"28"0,-9 19 0,3-15 0,-7 8 0,-1 3 0,1-1 0,4-6 0,1 0 0,0 0 0,-3 2 0,-5 7 0,-2 3 0,0-2 0,3-5 0,1-1 0,3-4 0,0-3 0,1-6 0,-1-2 0,2-1 0,-14 28 0,0-3 0,-3-3 0,5-9 0,5-2 0,13-16 0,18-27 0,8-9 0,-2 2 0,4-5 0,1-3 0,0-6 0,-12 5 0,-25 16 0,-18 14 0,-14 21 0,20-17 0,7 2 0,32-33 0,0-3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7.1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1021 0 24575,'-10'0'0,"-4"0"0,-9 2 0,-49 9 0,9 5 0,8-2 0,-2 3 0,-28 15 0,39-12 0,-1 1 0,2 0 0,0 5 0,-16 15 0,1 5 0,7-4 0,2 3 0,-7 10 0,3-1 0,-10 22 0,27-9 0,25-30 0,9 3 0,6-18 0,7-2 0,10-3 0,8-5 0,8-3 0,-7-7 0,14-7 0,13-9 0,22-6 0,3-5 0,-14-4 0,-25-3 0,-19 1 0,-10-1 0,-12-17 0,-6 14 0,-8-10 0,-5 18 0,-2 9 0,-20-2 0,21 11 0,-10-2 0,27 7 0,3-3 0,8-4 0,-4 5 0,4-2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8.2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24575,'45'83'0,"1"1"0,-2-14 0,7 6 0,5 4 0,3 6 0,-11-17 0,3 4 0,3 4 0,1 2 0,0 0 0,-1-2 0,-3-4-695,-1 0 1,-2-1-1,0-2 1,-1 0-1,0-1 1,1 0 694,12 14 0,2 0 0,-1 0 0,-3-4 0,-7-6 156,1 11 1,-7-7 0,-3-4-157,8 12 0,-3-2 285,-8-18 1,1 2-1,-6-6-285,-7-8 0,-4-4 0,6 29 0,-11-22 2125,-6-18-2125,-4-10 716,-4-17-716,-4-6 0,0-6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19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1338 0 24575,'-12'0'0,"-8"2"0,-69 18 0,41-7 0,-3 2 0,-35 11 0,-5 4 0,6 2 0,0 3 0,-4 3 0,-3 6 0,13-1 0,-4 5 0,7-3 0,2 3 0,5 0 0,-16 13 0,16-1 0,31-4 0,25-15 0,10-9 0,4-7 0,3-4 0,5-2 0,5-4 0,15-4 0,-5-4 0,2-5 0,-2-5 0,7-7 0,14-9 0,4-7 0,-5-3 0,-14 1 0,-11 3 0,-7 4 0,-6 4 0,-4-1 0,-1-5 0,-4-8 0,-4-7 0,-4 1 0,-3 6 0,2 14 0,-2 6 0,3 9 0,4 0 0,1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0.3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24575,'68'43'0,"-1"-2"0,11 6 0,-8-5 0,5 2 0,7 1-583,0-3 0,4 1 0,7 2 0,5-1 583,-22-11 0,6 1 0,3 1 0,3-1 0,-2 0 0,-3-2 0,-6-2 149,2 1 0,-4-3 1,-2 0-1,-1-1 0,4 1-149,16 5 0,6 2 0,0 0 0,-11-4 0,-18-6 0,-14-4 0,-12-3 0,9 8 385,-43-19-385,-7-6 0,-7-9 0,-6-10 300,-5-18 0,5 16 0,0-5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1.0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1826 1 24575,'-39'45'0,"0"1"0,-8 0 0,-6 4 0,1 1 0,-5 6 0,0-1-308,1-4 1,0-1 0,2 0 307,2-1 0,2 1 0,1-1 0,3 0 0,0 0 0,2-1 0,-18 22 0,1-2 151,1-3 1,0-2-152,3-4 0,0-3 76,3-4 1,1 0-77,3-2 0,0 0 0,-1 2 0,0 1 0,-1-1 0,-1 1 233,-9 11 0,3-4-233,22-24 0,4-3 0,-27 31 0,54-55 0,8-7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24575,'0'12'0,"0"5"0,0 3 0,0 5 0,0 1 0,0-2 0,2 8 0,0 1 0,0-3 0,-1-1 0,0-9 0,0 2 0,1 1 0,-1 0 0,0-1 0,0-5 0,-1-5 0,0-5 0,0-4 0,0 1 0,0 2 0,0 1 0,-1-2 0,1-3 0,-1-2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5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889 0 24575,'-20'33'0,"-25"48"0,6-5 0,-5 11 0,13-24 0,-2 4 0,-1 4 0,-1 1 0,-3 9 0,-1 2 0,-1 2 0,0 1 0,5-9 0,-2 4 0,0-1 0,2-2 0,2-4-413,-8 18 0,4-6 0,2-1 413,-1-2 0,2-1 0,6-11 0,-3 22 0,14-33 404,11-37-404,3-20 51,1-11 1,0 4-1,0-2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5.8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1 24575,'-10'92'0,"1"0"0,0 1 0,4-9 0,2-2 0,4-16 0,7-5 0,14-25 0,6-48 0,0 1 0,13-3 0,-14 5 0,-11 5 0,-8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7.2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0 24575,'74'1'0,"-7"0"0,-16 0 0,-15 3 0,-12 2 0,1 12 0,-10-3 0,1 9 0,-14-4 0,-4 5 0,-9 9 0,-14 10 0,-14 10 0,-2-10 0,-3 0 0,-23 24 0,29-32 0,4-1 0,-6 8 0,23-18 0,2-1 0,7-10 0,9-7 0,3-4 0,2-1 0,-3-1 0,23 0 0,63 2 0,-22-1 0,7 1 0,24-1 0,-2 1 0,-36-1 0,-6-1 0,27-2 0,-87-1 0,0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7.7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0 110 24575,'96'-13'0,"-39"7"0,5-1 0,22-3 0,0-1 0,-15 2 0,-8 0 0,13-4 0,-37 0 0,-8 4 0,-14 3 0,5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8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24575,'7'50'0,"-1"0"0,0-9 0,2 16 0,-8-64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8.4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24575,'5'1'0,"-2"0"0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9.1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 24575,'7'76'0,"32"-64"0,-25-39 0,43-47 0,-44 63 0,25 23 0,-4 29 0,8 24 0,-4-12 0,-14-20 0,-15-16 0,-7-10 0,-1-5 0,5-18 0,-4 10 0,4-9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29.6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24575,'0'15'0,"2"9"0,10 48 0,-2 3 0,0-14 0,0 3 0,-1-2 0,-1-4 0,2 11 0,-1-8 0,-10-58 0,-1-5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0.0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1 168 24575,'43'-29'0,"-4"1"0,33-25 0,-35 23 0,-3 7 0,-29 19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1.7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24575,'0'11'0,"6"11"0,6 17 0,-4 11 0,-1 7 0,0-6 0,-2 8 0,-1 30 0,0 16 0,-1-9 0,-1-9 0,1-2 0,-1-1 0,1 4 0,-1-12 0,1-22 0,0-8 0,0 32 0,-3-34 0,-1-8 0,-1-26 0,1-4 0,-2-1 0,-6 9 0,6-9 0,-5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24575,'-1'14'0,"0"6"0,0 14 0,1 8 0,-1 7 0,1-4 0,1-10 0,0-12 0,0-9 0,0-6 0,-1-4 0,0-1 0,0-1 0,0-1 0,0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2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24575,'16'94'0,"1"0"0,1-7 0,4-35 0,-3-66 0,10-12 0,10-12 0,-6 11 0,10-4 0,-14 12 0,-12 7 0,-7 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2.8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0 24575,'-2'78'0,"0"1"0,1-1 0,-1 0 0,-1-7 0,1-4 0,1 1 0,2 14 0,3 1 0,4-10 0,5-15 0,6-10 0,37 9 0,8-14 0,-4-47 0,-31-15 0,-29-11 0,-1 12 0,-9 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3.2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0 103 24575,'86'-18'0,"-1"1"0,7-7 0,-28 10 0,-12 1 0,-36 4 0,18 2 0,-25 6 0,16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3.6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24575,'14'51'0,"-1"1"0,11 34 0,-28-94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3.9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24575,'16'2'0,"-7"0"0,-2-2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4.5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24575,'20'62'0,"1"-1"0,27 7 0,-38-88 0,20-22 0,8 24 0,-10 10 0,9 9 0,-6 44 0,-3 3 0,1 8 0,-10-28 0,-10-38 0,-7 3 0,4-8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5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24575,'28'68'0,"-2"0"0,-6 11 0,-10-11 0,-1-9 0,-13-33 0,2-28 0,-1-2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35.5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1 137 24575,'89'-16'0,"0"0"0,0 1 0,1-1 0,14-4 0,-4 1 0,-23 4 0,-20 4 0,-30 3 0,-21 8 0,2 0 0,-2 0 0,-2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51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24575,'53'0'0,"1"0"0,-6 0 0,7 0 0,33 0 0,18 0 0,-8 0 0,-1 2 0,1 0 0,-17-1 0,8 0 0,1 0 0,-11 0 0,13 1 0,-3 0 0,2-1 0,5 1 0,-12-2 0,-25 0 0,-3 0 0,30 0 0,-1 0 0,-33 0 0,-1 0 0,13 0 0,6 0 0,-4 2 0,5 1 0,-6 0 0,-7-1 0,-2 1 0,19 1 0,-6 1 0,-13 1 0,-26-2 0,6 1 0,-19 0 0,10 3 0,-13-4 0,9 9 0,-20-8 0,2 2 0,-5-5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52.7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24575,'21'0'0,"16"0"0,58 0 0,-31 0 0,14 0 0,5 0 0,-3 0 0,17 0 0,-1 0 0,8 0-560,-17 0 0,6 0 0,3 0 0,-2 0 0,-5 0 560,-2 0 0,-3 0 0,-3 0 0,0 0 0,-3 0 0,-1 0 0,-1 0 0,-1 0 47,16 0 0,-2 0 0,-3 0-47,-11 0 0,-4 0 0,-1 0 0,26 1 0,-4 1 0,-17-1 0,-4 1 0,-11 0 0,-4-1 0,31 2 0,-18-2 2077,-12-1-2077,-2 0 145,-4 0 1,-22 0-1,-8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24575,'2'27'0,"0"3"0,0 6 0,0 4 0,0 2 0,1 0 0,-1-3 0,0-7 0,-1-10 0,-1-11 0,0-8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24575,'1'13'0,"0"-5"0,1 9 0,-1 0 0,0 4 0,0 0 0,-1 2 0,0 3 0,0-1 0,0-2 0,0-11 0,0-7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24575,'10'-2'0,"2"0"0,4-1 0,2 2 0,1 0 0,0 0 0,0 2 0,-3 0 0,-6 0 0,-3 0 0,-7 1 0,1 0 0,-1 2 0,-3 1 0,-2 1 0,0 1 0,-2-2 0,1 0 0,2 1 0,1-3 0,1 1 0,2-2 0,1 2 0,3 2 0,5 3 0,3 2 0,1 1 0,-4-3 0,-4 0 0,-2 2 0,-1 4 0,0-1 0,-2 0 0,1-4 0,-3-4 0,-1 1 0,-2 1 0,-3 0 0,0 0 0,-1-1 0,-2-1 0,7-5 0,7-7 0,1 2 0,4-4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24575,'6'-2'0,"2"0"0,-2 1 0,1 0 0,4 2 0,2 1 0,-2 1 0,-2 0 0,-4 0 0,-1 1 0,0 2 0,1 0 0,-2 2 0,-2-1 0,-2 3 0,-2 2 0,-2 3 0,-5 2 0,-2-1 0,0-3 0,6-5 0,3-4 0,6-3 0,1 0 0,3 0 0,2 0 0,2 1 0,-3 1 0,-2-1 0,-3 1 0,-2-1 0,-1 2 0,0 3 0,0 5 0,-1 4 0,1-2 0,-2-1 0,0-7 0,0-1 0,-1 1 0,-1-2 0,-1 0 0,-1-2 0,-2 0 0,3 0 0,0 0 0,5-2 0,-1 0 0,2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24575,'0'11'0,"0"9"0,1 17 0,0 4 0,1 4 0,0-13 0,-1-9 0,1-4 0,-2-10 0,2 0 0,-3-8 0,1 0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03.1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1012 0 24575,'-96'19'0,"34"4"0,-14 6 0,-1 4 0,3 22 0,7 6 0,44-23 0,69-3 0,25-1 0,-13-8 0,5-1 0,28 13 0,-2-2 0,-28-13 0,-10-3 0,-9 4 0,-46 14 0,-59 30 0,-2-26 0,-23 6 0,-8 2 0,10 0 0,19-3 0,5 2 0,-1 0 0,-3-1 0,-17 3 0,-8 0 0,5-1 0,15-1 0,-4 15 0,33-8 0,52-18 0,11-14 0,11 2 0,3 9 0,-12 1 0,-16 14 0,-18-4 0,0 4 0,24 1 0,62-21 0,-37-5 0,34-21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24575,'-1'19'0,"0"1"0,-1 0 0,0-1 0,1-3 0,0-2 0,0-4 0,0-2 0,1-2 0,1-3 0,1 0 0,2 0 0,4-2 0,2 0 0,1-1 0,1-2 0,-2-1 0,1-2 0,1-2 0,-1-3 0,-1-3 0,-1-2 0,-4 1 0,0 2 0,-2 2 0,-1 2 0,0 1 0,-2 4 0,0 9 0,0 6 0,0 8 0,-1 5 0,0 6 0,0 5 0,1-1 0,0-6 0,0-14 0,-1-7 0,0-8 0,0 1 0,1-2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24575,'-4'7'0,"-1"2"0,1 2 0,-1 9 0,-2 4 0,0 3 0,2-2 0,1-9 0,3-3 0,1-5 0,0 0 0,0 1 0,0 0 0,1 1 0,-1-2 0,2 0 0,0 0 0,0-1 0,1-1 0,-1-2 0,4-3 0,1-3 0,3-1 0,-1-2 0,-1-1 0,-1-4 0,1-3 0,0-3 0,-1 1 0,-2 2 0,-3 2 0,-1 1 0,-1 1 0,0-1 0,0 0 0,1 0 0,-1 0 0,1 2 0,0 1 0,-2 3 0,0 1 0,0 0 0,0 0 0,0-1 0,0 2 0,0 1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24575,'3'25'0,"1"4"0,0 3 0,0 0 0,-1-2 0,0 7 0,-2-16 0,1 18 0,-1-15 0,0 1 0,0-5 0,-1-11 0,1-6 0,0 2 0,-1-5 0,0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24575,'0'-4'0,"0"1"0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24575,'1'9'0,"-1"2"0,2 3 0,0 1 0,-1-2 0,2-2 0,0-3 0,0-2 0,0-2 0,-1-1 0,0-2 0,1 0 0,2-2 0,5 0 0,3-2 0,5-4 0,-2-2 0,-3-1 0,-5 0 0,-3 1 0,-1-2 0,0-1 0,-1 1 0,0 0 0,-2 4 0,-1 6 0,0 6 0,0 7 0,1 6 0,0 3 0,2 0 0,-1-3 0,0-1 0,-2-4 0,0-3 0,0-4 0,0-1 0,1 1 0,1 2 0,-1 1 0,2 2 0,-2-1 0,1 2 0,0 0 0,-1 0 0,0-7 0,1-8 0,0-1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24575,'19'1'0,"6"0"0,-7 0 0,1 0 0,-14-1 0,2 0 0,2 0 0,-1 1 0,-2 2 0,-3 5 0,-5 9 0,1-6 0,-3 7 0,1-7 0,-1 7 0,-1 3 0,1-3 0,1-5 0,1-3 0,0-1 0,1 1 0,-1 2 0,2-2 0,-1-3 0,0-4 0,-1-2 0,1-1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24575,'5'12'0,"4"5"0,6 6 0,9 8 0,5 1 0,-2-3 0,-5-5 0,-10-7 0,-5-4 0,-3-4 0,-1-6 0,-1-5 0,-2 0 0,1-1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0 24575,'-6'7'0,"-1"2"0,-1 1 0,-3 4 0,0 0 0,-1-1 0,1-3 0,3-2 0,1-2 0,1 0 0,2 0 0,-2 0 0,0 1 0,-2 1 0,0 0 0,2 0 0,0-1 0,2 0 0,-2 1 0,-2 1 0,-3 3 0,0-1 0,2-2 0,2-2 0,3-3 0,1 0 0,0 0 0,0 1 0,0 0 0,1-2 0,0-1 0,1-2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24575,'8'0'0,"8"2"0,-4-2 0,10 2 0,-9-3 0,2 0 0,-4 0 0,1 0 0,2 1 0,1 0 0,1 0 0,5 0 0,5 0 0,4 0 0,-5-1 0,-10 0 0,-7 0 0,-3 1 0,0 0 0,-1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06.4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230 1223 24575,'-8'6'0,"-5"7"0,-12 11 0,-13 13 0,-11 8 0,5-4 0,12-13 0,15-14 0,14-9 0,3-1 0,4 7 0,4 17 0,10 20 0,7 15 0,-3-13 0,0 2 0,9 22 0,-10-19 0,-1-3 0,-4-5 0,-1-1 0,-9-33 0,-2-10 0,4-10 0,11-14 0,23-24 0,-7 11 0,4-4 0,13-8 0,6-4 0,16-10 0,6-2-311,-20 16 0,2-1 0,2-1 311,3-2 0,2-1 0,-1-1 0,3-3 0,-1 0 0,-1-1 0,-4 3 0,-2 0 0,1 0 0,0-1 0,0 0 0,1-1 0,1 0 0,1-1 0,1 1 0,0 1 0,2 0 0,-1 1 0,1 0 0,1 0 0,-3 3 0,-10 6 0,-2 1 0,-3 2 0,9-7 0,-7 3 0,12-17 0,-40 31 0,-16 16 0,-15 11 0,-16 4 933,-37 0-933,-34 0 0,35-1 0,-2 0 0,0-1 0,1 1 0,-36-3 0,24 0 0,24 1 0,17 0 0,14 2 0,-1 14 0,-20 27 0,0-5 0,-8 6 0,-7 5 0,-6 7 0,2-3 0,-10 10 0,1 0 0,11-13 0,-1 2 0,7-5 0,9-5 0,5-2 0,-19 23 0,2 0 0,0-2 0,-16 8 0,19-20 0,-6-2 0,11-11 0,14-10 0,-12 8 0,14-9 0,-1 1 0,1-1 0,4-3 0,4-2 0,-1 2 0,-2 4 0,-5 8 0,-3 1 0,-2-2 0,-3 3 0,6-8 0,-8 8 0,6-8 0,3-4 0,8-8 0,7-4 0,-4 5 0,4-3 0,-2 0 0,5-2 0,-6 4 0,-8 10 0,-4 5 0,5-5 0,9-12 0,8-10 0,4-6 0,0 1 0,1 1 0,0 2 0,0-4 0,-1-3 0,0-6 0,0-5 0,0-7 0,-1-15 0,-2-6 0,0 1 0,-1 7 0,1 15 0,0 6 0,1 4 0,0 0 0,0-1 0,-1 0 0,0 4 0,1 5 0,0 2 0,0 0 0,1 1 0,0 1 0,1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24575,'8'3'0,"2"0"0,4 1 0,7 0 0,9-1 0,2-1 0,-5-1 0,-13-1 0,-8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24575,'-5'18'0,"0"5"0,1 6 0,2 2 0,2-5 0,1-5 0,0-11 0,1-2 0,-1-6 0,2 3 0,4 2 0,3 1 0,0-1 0,-1-2 0,-4-2 0,7-1 0,-4-3 0,10-2 0,-5-4 0,2-2 0,-3-3 0,-1-2 0,0-2 0,-3-1 0,-2 1 0,-4 1 0,-2 2 0,-3 1 0,0-1 0,-5-1 0,-2 2 0,0 2 0,2 3 0,2 4 0,-6 1 0,-4 1 0,-4-1 0,10 1 0,2 0 0,9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35 24575,'-7'5'0,"4"-2"0,-5 2 0,3 4 0,0 4 0,1 4 0,1-2 0,1-1 0,1 0 0,2 1 0,1 0 0,1-4 0,1-3 0,3-4 0,3-2 0,1-1 0,-2-1 0,-1-1 0,0-2 0,1-1 0,3-4 0,0-1 0,-1 0 0,-1-1 0,-4-1 0,-1-2 0,-1-2 0,-1 2 0,-1 2 0,-1 3 0,-2 0 0,0 1 0,0 0 0,-2 0 0,-1 1 0,-3 0 0,-1 0 0,-3-1 0,-2 0 0,1 2 0,0 2 0,4 1 0,5 2 0,2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24575,'14'0'0,"6"-1"0,5 0 0,4 0 0,-1-1 0,-5 1 0,-8 1 0,-6 2 0,-6 2 0,-2 7 0,-1-3 0,0 4 0,-1-4 0,-1 3 0,-1 2 0,0-1 0,1-3 0,-1-2 0,2-1 0,0 1 0,0 3 0,-1 2 0,-1 3 0,-2 1 0,2-2 0,1-5 0,1-4 0,-1-5 0,0 1 0,-1-1 0,2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24575,'12'-2'0,"6"-1"0,1 0 0,2 1 0,-4 0 0,-1 0 0,1 1 0,10 0 0,14 1 0,1 0 0,-11 0 0,-14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24575,'2'13'0,"-1"6"0,0 7 0,0 2 0,-1-7 0,1-4 0,0-7 0,-1-3 0,0 4 0,0 1 0,0 4 0,1-8 0,-1-1 0,2-7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40 24575,'-4'10'0,"1"3"0,1 4 0,1 3 0,1 1 0,0 1 0,0-1 0,1-3 0,1-4 0,2-4 0,2-2 0,1-3 0,0-1 0,1-2 0,0-3 0,-1 0 0,0 0 0,-1-4 0,1-3 0,3-3 0,3-5 0,1-3 0,-3 0 0,-3 3 0,-5 3 0,-2 3 0,-1 0 0,1 0 0,-2-1 0,-2-1 0,-1-1 0,-1 1 0,-2 2 0,1 0 0,-2 3 0,0 1 0,2 3 0,-4 2 0,-1 1 0,3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24575,'6'0'0,"-1"0"0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8 24575,'-3'7'0,"-2"5"0,0 8 0,-1 5 0,2-1 0,0-5 0,2-4 0,1 0 0,0-2 0,0-1 0,2-4 0,0-5 0,2-1 0,1-2 0,3-2 0,5-1 0,3-3 0,-1-1 0,-4 0 0,-3 1 0,-2 0 0,0-1 0,-1-3 0,0 0 0,-1-1 0,-1-2 0,1 0 0,-1 0 0,0 2 0,-1 2 0,0 1 0,-2 3 0,0-1 0,-1 0 0,0 2 0,0 1 0,1 2 0,0-1 0,-1 0 0,0-1 0,-2-1 0,1 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11.2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 24575,'9'0'0,"5"0"0,50 0 0,6 0 0,12 0 0,-9-1 0,5 0 0,1 0 0,-1 1 0,1-1 0,4 0 0,-4 0 0,4 0 0,0-1 0,-5 1 0,-1 0 0,-4-1 0,4 1-408,21 0 1,5 0 0,-4 0 407,-18 0 0,-2 0 0,2 1 0,18-1 0,3 1 0,-5 0 0,-25 0 0,-5 0 0,4 0 0,20-1 0,3 1 0,-8-1 149,-2-1 0,-5 1-149,7-1 0,-2 1 0,-13-1 0,-3 1 0,-5 2 0,0-1 0,4 1 0,2 0 0,-2 0 0,0-1 462,0 1 0,-1 0-462,-5 1 0,2 0 0,17 3 0,7 1 0,-3 1 0,7 0 0,3 0-461,-12 0 0,4-1 1,1 1-1,0-1 461,4 1 0,0-1 0,0-1 0,-3 0 0,14 0 0,-3 0 0,-8-2 0,8 0 0,-11-1 0,-25-2 0,-7 0 0,31 0 0,-16 0 0,-12 0 0,-17 0 1843,-10-1-1843,3 0 0,15 0 0,3 1 0,-1-1 0,15 1 0,-5 0 0,-34 0 0,28 0 0,-22 0 0,18-1 0,-10 0 0,12 0 0,-5-1 0,17 1 0,10 0 0,-6-1 0,-18-1 0,12 1 0,-17 0 0,24 1 0,4-2 0,-8 2 0,26-2 0,-2 2 0,5 1 0,-5 0 0,-15 0 0,-14 0 0,-5 0 0,1 0 0,18 0 0,-20-2 0,8-1 0,-21 0 0,6 1 0,5-1 0,20-2 0,-22 2 0,16-2 0,-16 3 0,4 1 0,-8 0 0,-1 1 0,-8 0 0,-4-1 0,-3 0 0,-10 0 0,-1 1 0,2-1 0,0-1 0,3 1 0,10-2 0,21 1 0,33 1 0,-37 1 0,0-1 0,-1 1 0,0 0 0,1 0 0,3 0 0,10 2 0,2 0 0,-13-1 0,3 0 0,29 1 0,-1 1 0,11-1 0,-32-1 0,-2 1 0,28-1 0,-7 1 0,-19-2 0,-20 0 0,-11 0 0,30 2 0,-7 1 0,2 0 0,23 0 0,17 3 0,-72-6 0,29 2 0,41 1 0,-30 0 0,2-1 0,4 0 0,-1 0 0,-14-1 0,-4 0 0,18 0 0,-35-1 0,-17 0 0,-6 0 0,-6 0 0,-2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24575,'9'2'0,"5"-1"0,2-1 0,0 0 0,-5 0 0,-6 0 0,-1 0 0,3 1 0,4-1 0,1 1 0,-1 0 0,-5-1 0,1 2 0,-4-1 0,4 2 0,-4-1 0,-1 1 0,-2 4 0,-2 5 0,-2 3 0,0 1 0,0-1 0,1-1 0,-2 0 0,0 1 0,-1-1 0,2 0 0,0-1 0,1-2 0,-2 0 0,0 0 0,0-1 0,3-3 0,1-2 0,-1-3 0,-1-1 0,1-1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24575,'0'15'0,"0"1"0,0 9 0,1-6 0,1-2 0,-1-5 0,1 1 0,-2 1 0,1 4 0,0 5 0,-1 4 0,1-1 0,-1 0 0,0-3 0,0 2 0,0 1 0,0 0 0,0-4 0,0-5 0,0-2 0,0 0 0,0 4 0,0-7 0,0-1 0,-1-11 0,0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0 228 24575,'21'2'0,"19"-1"0,-13-2 0,33 0 0,-9 0 0,21 0 0,19 0 0,-6-2 0,-9 1 0,-5 0 0,9 1 0,-24 1 0,5 0 0,14 0 0,3 0 0,3-1 0,-1 1 0,-5-1 0,-1-1 0,-10-1 0,-1 1 0,-1-1 0,1 0 0,6 1 0,1 0 0,5 1 0,-1 0 0,-1 1 0,-2-1 0,-6 0 0,-1 0 0,-5-1 0,-2 0 0,-3 0 0,0 0 0,2 1 0,1-1 0,0 1 0,-1 1 0,-3-1 0,-2-1 0,41-1 0,-12-1 0,-6 2 0,11 1 0,-34 1 0,1 0 0,3 0 0,1 0 0,1 0 0,0 0 0,-1 0 0,0 0 0,10 0 0,-3 0 0,22 0 0,-15 0 0,3 0 0,-18 0 0,0 0 0,8 0 0,1 0 0,-4 0 0,-3 0 0,32 0 0,1 0 0,4 0 0,-6 0 0,-8 1 0,-11 0 0,10 0 0,12 0 0,3-1 0,-3 0 0,-8-2 0,-8 1 0,3 0 0,-4 0 0,-16 0 0,-13 0 0,-11-1 0,4 1 0,11 0 0,2 0 0,-4 1 0,-7-1 0,-10 0 0,-3 0 0,-5 0 0,-5 0 0,-1 1 0,-2 0 0,2 0 0,2 0 0,-1 0 0,1 0 0,-1 0 0,-1 0 0,-1 0 0,-3 0 0,-2 0 0,8 1 0,-6 0 0,13 0 0,-14-1 0,1 0 0,-3 0 0,-1 0 0,0 0 0,-1 0 0,-1 0 0,-1 0 0,-1 0 0,0 0 0,0 0 0,0 0 0,0 0 0,5 0 0,12 0 0,-5 0 0,13 0 0,-13 0 0,-1 0 0,-5 0 0,-7-2 0,-2-2 0,0-7 0,-1 2 0,0-6 0,0 3 0,0-3 0,0 0 0,0 3 0,0 1 0,0 2 0,0 2 0,0 3 0,0 1 0,0-3 0,0-3 0,0-3 0,0 9 0,0 8 0,0 13 0,0-3 0,0 9 0,0-3 0,0 10 0,1 6 0,1-3 0,0-4 0,0-3 0,1-3 0,0-1 0,1 2 0,-2-1 0,1-4 0,-1-4 0,-1-6 0,0-2 0,1 0 0,-1-1 0,0-2 0,-1-2 0,-1-3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24575,'1'15'0,"1"3"0,1 2 0,-1 2 0,2 3 0,-1-10 0,-1 5 0,-1-10 0,0 1 0,-1-3 0,0-5 0,0-3 0,0-11 0,0 5 0,2-10 0,1 6 0,2-6 0,1-1 0,-1-1 0,1 2 0,2 3 0,4 3 0,5 4 0,2 1 0,-5 3 0,4 1 0,-1 2 0,-4 1 0,2 2 0,-11 1 0,1 3 0,-2 3 0,0 2 0,-1 0 0,0-2 0,-1-4 0,0-1 0,0 1 0,3-4 0,-3 2 0,2-5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24575,'36'0'0,"7"-1"0,3 0 0,-5 0 0,-12 0 0,-7 1 0,0 0 0,-10 0 0,-2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24575,'6'0'0,"0"0"0,1 0 0,12-1 0,6 0 0,1-1 0,-7 0 0,-13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24575,'-5'4'0,"-3"2"0,-3 3 0,-3 2 0,-1 3 0,3-1 0,4 1 0,3 1 0,-1 1 0,1 1 0,0 0 0,1-1 0,1 1 0,1 2 0,1-2 0,0 0 0,1-3 0,2-4 0,1 2 0,2 0 0,2 1 0,2 0 0,0-4 0,-3-3 0,0-4 0,-1-1 0,2-1 0,3 0 0,-1 0 0,-1 0 0,-3 0 0,-1-2 0,3-2 0,0-2 0,2-3 0,-1-2 0,-2 0 0,1 0 0,-1 2 0,-2 1 0,-1-1 0,-2 1 0,-2 2 0,-1 2 0,-4 1 0,-1 1 0,-2-1 0,1 1 0,-2 1 0,-3 0 0,-2 0 0,-1 1 0,8-1 0,5 1 0,4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24575,'-7'9'0,"-2"5"0,0 4 0,-2 3 0,1 2 0,0 1 0,2-1 0,3-2 0,1-3 0,2-1 0,0-4 0,2-2 0,0-1 0,0-3 0,1 0 0,-1-1 0,2-2 0,1 0 0,1 1 0,1 1 0,2 0 0,0-1 0,-2-2 0,-1-2 0,1 0 0,1 0 0,2 0 0,1-3 0,1-1 0,-2-1 0,-2 0 0,-1 1 0,-1-1 0,2-3 0,1-1 0,1-3 0,-2 1 0,-3 0 0,-1 2 0,-1-1 0,1 1 0,1-3 0,-1 1 0,0 1 0,-1 1 0,-1 1 0,1 0 0,0-2 0,-1 1 0,0 0 0,0 0 0,0 1 0,0-1 0,0 1 0,-1-1 0,-1 1 0,1 1 0,-1 2 0,0 2 0,1 0 0,-1 0 0,1 1 0,-1 1 0,0 0 0,-1-1 0,-1-1 0,-2 0 0,0 0 0,1 0 0,2 1 0,2 1 0,1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24575,'5'21'0,"-1"2"0,1 9 0,-1 5 0,-1-13 0,0 4 0,-1-13 0,1 3 0,-1 1 0,0-4 0,-1-2 0,0-2 0,0-5 0,0-4 0,3-12 0,2-3 0,3-12 0,1 0 0,-2-1 0,-1 4 0,-1 5 0,1 4 0,1 3 0,0 1 0,0 3 0,-2 2 0,-3 2 0,0 1 0,1 0 0,-2 0 0,0 0 0,0 0 0,1 3 0,3 5 0,-1-1 0,5 8 0,-3 0 0,1 3 0,-1-1 0,-2-5 0,-1-4 0,2 3 0,0 0 0,-1 0 0,-3-1 0,-1-6 0,0-1 0,-1-2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24575,'23'0'0,"3"-1"0,-2-1 0,-3 0 0,-7 1 0,-4 0 0,-5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14.9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0 142 24575,'1'-3'0,"13"-3"0,54-5 0,24-1 0,-3 2 0,9-1-404,-24 3 0,7-2 0,0 1 0,-5 1 404,3 0 0,-5 1 0,-4 1 262,14-1 0,-7 0-262,-24 3 0,-5 0 267,30 0-267,-18 0 0,-13 3 0,-35 0 825,-10 1-825,54 5 0,13 2 0,-36-4 0,29 3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24575,'4'0'0,"1"0"0,3-1 0,7 0 0,2-1 0,0 0 0,-6 1 0,-5 1 0,1-1 0,-1 0 0,-1 0 0,-3 2 0,-2 0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24575,'0'10'0,"0"4"0,0 6 0,1 6 0,0 2 0,0-1 0,0-5 0,-1-10 0,1-6 0,5-5 0,1-1 0,10-3 0,-2-2 0,6-5 0,1-4 0,2-5 0,1-3 0,-5 0 0,-5 4 0,-7 9 0,-6 8 0,-1 12 0,0 3 0,0 5 0,0 7 0,0 6 0,0 5 0,0-2 0,0-8 0,-1-8 0,0-7 0,-2-4 0,2-5 0,-2-1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7:54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24575,'-16'4'0,"-2"0"0,2 2 0,2-1 0,3-1 0,0 1 0,-1 0 0,1 0 0,6 2 0,7 0 0,10 3 0,10 4 0,6 1 0,-2-4 0,-8-3 0,-7-4 0,-4 1 0,1 4 0,-2-2 0,-1 0 0,-4-6 0,1 1 0,-1 4 0,0 1 0,1 4 0,0 0 0,-1-1 0,-1-2 0,0-2 0,-2 1 0,-1 1 0,-2 0 0,-3 0 0,-3 0 0,-1 0 0,-2 2 0,1 0 0,5-4 0,1-1 0,6-5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38:2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24575,'6'13'0,"-1"0"0,0-1 0,-3-5 0,0 2 0,0 3 0,1 5 0,0 2 0,-1-3 0,-1-2 0,0 4 0,-1 7 0,0 3 0,0-3 0,0-5 0,0-5 0,0-2 0,0-2 0,0-1 0,-1 3 0,0 6 0,0 4 0,0 0 0,1-6 0,0-7 0,0-5 0,0-4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0:59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820 30 24575,'-12'-5'0,"-4"1"0,-10 1 0,-13 0 0,-12-1 0,-12 0 0,-1 1 0,0 0 0,2 2 0,11 2 0,7 0 0,10 1 0,4 0 0,-10 2 0,-6 1 0,1 2 0,10 0 0,11 2 0,6 1 0,3 2 0,1 0 0,4 1 0,3-1 0,3-1 0,2 4 0,0 3 0,1 3 0,0 3 0,1-4 0,0-3 0,2-2 0,1-1 0,4 1 0,3 3 0,2-2 0,-1-3 0,-1-4 0,0-5 0,2 1 0,3-1 0,1 0 0,0-2 0,-2-1 0,0-3 0,2-1 0,2-1 0,0 0 0,-1 0 0,-3 0 0,-3-1 0,-1 0 0,-4-1 0,-1 0 0,-1-2 0,-1-3 0,-2-4 0,-2-2 0,1-1 0,-1-1 0,-1 0 0,1 1 0,0 1 0,-2-1 0,0 0 0,0-1 0,-1 0 0,0 6 0,1 4 0,0 2 0,0 0 0,0 0 0,0 2 0,2 1 0,0 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1:00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24575,'26'1'0,"20"0"0,23 2 0,30 0 0,-19-3 0,1 0 0,-29 1 0,0 0 0,27-2 0,-2 0 0,-3-1 0,22 0 0,3 1 0,-46 1 0,2 0 0,0 0 0,1 1 0,4 0 0,1 1 0,8-1 0,1 1 0,4 0 0,-1 0 0,-3 0 0,-2 1 0,-11-1 0,-4 0 0,15 1 0,-29 0 0,-17-1 0,-12-1 0,-1 0 0,-6 0 0,0 0 0,-8-1 0,3 1 0,-2-2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1:0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24575,'16'2'0,"23"5"0,40 8 0,-29-6 0,2 1 0,1 0 0,-3-1 0,25 4 0,-40-5 0,-22-4 0,-9 1 0,-1 1 0,0 2 0,-1-3 0,-1 0 0,0-2 0,2 2 0,-3-2 0,-1 1 0,-4 1 0,-6 1 0,-7 3 0,-6 2 0,-4-1 0,-5 1 0,-4-1 0,-6 1 0,-6 0 0,3 1 0,3-1 0,3-1 0,1 0 0,2-1 0,5 0 0,11-3 0,9-2 0,7-3 0,2-1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1:03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2 24575,'-12'-2'0,"-6"2"0,-4 2 0,-4 1 0,-1 1 0,3 0 0,-2 2 0,-8 2 0,-6 2 0,1 3 0,6 0 0,9-2 0,5-1 0,2-1 0,1-1 0,4-1 0,5-3 0,4 1 0,2-2 0,1 5 0,0 2 0,1 3 0,1 2 0,2 2 0,3-1 0,2 0 0,0-2 0,0-2 0,2 0 0,3 0 0,3 0 0,0-1 0,-3-3 0,-2 0 0,6 3 0,3 2 0,2 0 0,-6-2 0,-8-5 0,-4 0 0,-2 0 0,-1 1 0,-1-1 0,0 0 0,-1-2 0,0 1 0,-1 3 0,0 4 0,-2 6 0,-1 1 0,-1-2 0,-1-3 0,-1-2 0,-3-2 0,-3 0 0,-3 1 0,0-1 0,0-1 0,0-2 0,-1-2 0,-1-2 0,-1-1 0,1 0 0,3 0 0,0-1 0,-1 0 0,2 0 0,4-1 0,2 0 0,7 0 0,-1 0 0,1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1:0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1496 1 24575,'-14'3'0,"0"3"0,-9 7 0,-9 10 0,-9 7 0,-7 8 0,0-1 0,-3 2 0,-5 1 0,-6 3 0,-3 3 0,-1 1 0,-11 5 0,32-21 0,0-1 0,-22 17 0,25-14 0,1 1 0,-13 17 0,-18 10 0,0-7 0,9-13 0,7-7 0,6-2 0,5-1 0,-3 3 0,1-2 0,4-4 0,8-6 0,8-4 0,9-4 0,4-2 0,6-6 0,3-3 0,4-3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1:25.2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554 26 24575,'-10'0'0,"-4"0"0,-7 1 0,-11 2 0,-13 3 0,-14 5 0,-5 4 0,5 2 0,22-6 0,5-1 0,17-3 0,-4 2 0,1 2 0,5 1 0,-1 1 0,-2 0 0,-1 2 0,1 1 0,1 3 0,3 4 0,3 0 0,2 1 0,2 3 0,2 5 0,1 6 0,2 8 0,2 2 0,2-2 0,2 2 0,2 1 0,1-2 0,0 5 0,0-6 0,1-4 0,1-1 0,1-13 0,1-3 0,-1-4 0,3 0 0,6 1 0,5-2 0,1-4 0,2-4 0,-2-4 0,5-2 0,11-1 0,5-2 0,10-2 0,3-1 0,2-1 0,3-2 0,-4-2 0,-9 0 0,-12-2 0,-12 1 0,-1-5 0,7-6 0,4-6 0,-1-2 0,-9 1 0,-7-1 0,-3-3 0,2-7 0,-1-2 0,-4-3 0,-7 4 0,-3 1 0,-3 0 0,1 2 0,-1 1 0,-1 0 0,-1-1 0,-2 2 0,-1-1 0,-1 3 0,-1 0 0,-1 2 0,0 3 0,0 4 0,-1 0 0,-1-1 0,-1-4 0,-2-2 0,-1 0 0,-2 2 0,-1 3 0,1 3 0,0 2 0,-2 1 0,-4 0 0,-3 1 0,-2 1 0,3 5 0,2 2 0,-6 1 0,7 1 0,-20-2 0,8 2 0,-4-1 0,5 3 0,12 2 0,-1 0 0,-5 3 0,-7 1 0,-3 1 0,-2 0 0,1-1 0,6 0 0,1 0 0,5 0 0,-3 0 0,10-1 0,-2 1 0,12 0 0,-1 1 0,2 0 0,2-2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19.5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1 106 24575,'55'-1'0,"0"-1"0,9-1 0,17 0 0,10-2 0,4 1 0,-2-1 0,-8 2 0,10-1 0,-7 1 0,2 0 0,11-1-523,-20 1 1,9-1 0,6 0 0,3 0-1,-1-1 1,-4 1 0,-8 1 0,-10 0 522,29-1 0,-15 2 0,3 0 0,-6-1 0,5 1 0,-3 0 0,-8 0 335,21 0 0,-4 1-335,-23 0 0,3 0 0,6 0 0,6 0 0,8 0 0,0 0 0,-7 0 0,-4 0 0,-5 0 0,4 0-55,2-1 1,5 1 0,1 0-1,-7 0 55,0 0 0,-5 1 0,0 1 0,4 0 0,1 1 0,1 0 0,9 0 0,2 1 0,-2 0 0,-3 0 0,-1 1 0,-4-1 0,-13-2 0,-2 1 0,-5-1 0,6 0 0,-8-1 2025,12 2-2025,-12-1 511,10 1-511,-16-3 0,3 0 595,-11 0 0,1-1-595,23 0 0,2 0 0,-12 0 0,1 1 0,13-2 0,-2-1 0,-27 3 0,-4 0 0,34-4 0,-63 4 0,6 2 0,-8 0 0,2 0 0,-13 0 0,0 0 0,-2-1 0,-2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2:41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820 30 24575,'-12'-5'0,"-4"1"0,-10 1 0,-13 0 0,-12-1 0,-12 0 0,-1 1 0,0 0 0,2 2 0,11 2 0,7 0 0,10 1 0,4 0 0,-10 2 0,-6 1 0,1 2 0,10 0 0,11 2 0,6 1 0,3 2 0,1 0 0,4 1 0,3-1 0,3-1 0,2 4 0,0 3 0,1 3 0,0 3 0,1-4 0,0-3 0,2-2 0,1-1 0,4 1 0,3 3 0,2-2 0,-1-3 0,-1-4 0,0-5 0,2 1 0,3-1 0,1 0 0,0-2 0,-2-1 0,0-3 0,2-1 0,2-1 0,0 0 0,-1 0 0,-3 0 0,-3-1 0,-1 0 0,-4-1 0,-1 0 0,-1-2 0,-1-3 0,-2-4 0,-2-2 0,1-1 0,-1-1 0,-1 0 0,1 1 0,0 1 0,-2-1 0,0 0 0,0-1 0,-1 0 0,0 6 0,1 4 0,0 2 0,0 0 0,0 0 0,0 2 0,2 1 0,0 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2:41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24575,'26'1'0,"20"0"0,23 2 0,30 0 0,-19-3 0,1 0 0,-29 1 0,0 0 0,27-2 0,-2 0 0,-3-1 0,22 0 0,3 1 0,-46 1 0,2 0 0,0 0 0,1 1 0,4 0 0,1 1 0,8-1 0,1 1 0,4 0 0,-1 0 0,-3 0 0,-2 1 0,-11-1 0,-4 0 0,15 1 0,-29 0 0,-17-1 0,-12-1 0,-1 0 0,-6 0 0,0 0 0,-8-1 0,3 1 0,-2-2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2:41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24575,'16'2'0,"23"5"0,40 8 0,-29-6 0,2 1 0,1 0 0,-3-1 0,25 4 0,-40-5 0,-22-4 0,-9 1 0,-1 1 0,0 2 0,-1-3 0,-1 0 0,0-2 0,2 2 0,-3-2 0,-1 1 0,-4 1 0,-6 1 0,-7 3 0,-6 2 0,-4-1 0,-5 1 0,-4-1 0,-6 1 0,-6 0 0,3 1 0,3-1 0,3-1 0,1 0 0,2-1 0,5 0 0,11-3 0,9-2 0,7-3 0,2-1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2:41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2 24575,'-12'-2'0,"-6"2"0,-4 2 0,-4 1 0,-1 1 0,3 0 0,-2 2 0,-8 2 0,-6 2 0,1 3 0,6 0 0,9-2 0,5-1 0,2-1 0,1-1 0,4-1 0,5-3 0,4 1 0,2-2 0,1 5 0,0 2 0,1 3 0,1 2 0,2 2 0,3-1 0,2 0 0,0-2 0,0-2 0,2 0 0,3 0 0,3 0 0,0-1 0,-3-3 0,-2 0 0,6 3 0,3 2 0,2 0 0,-6-2 0,-8-5 0,-4 0 0,-2 0 0,-1 1 0,-1-1 0,0 0 0,-1-2 0,0 1 0,-1 3 0,0 4 0,-2 6 0,-1 1 0,-1-2 0,-1-3 0,-1-2 0,-3-2 0,-3 0 0,-3 1 0,0-1 0,0-1 0,0-2 0,-1-2 0,-1-2 0,-1-1 0,1 0 0,3 0 0,0-1 0,-1 0 0,2 0 0,4-1 0,2 0 0,7 0 0,-1 0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2:41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1496 1 24575,'-14'3'0,"0"3"0,-9 7 0,-9 10 0,-9 7 0,-7 8 0,0-1 0,-3 2 0,-5 1 0,-6 3 0,-3 3 0,-1 1 0,-11 5 0,32-21 0,0-1 0,-22 17 0,25-14 0,1 1 0,-13 17 0,-18 10 0,0-7 0,9-13 0,7-7 0,6-2 0,5-1 0,-3 3 0,1-2 0,4-4 0,8-6 0,8-4 0,9-4 0,4-2 0,6-6 0,3-3 0,4-3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9T15:42:41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554 26 24575,'-10'0'0,"-4"0"0,-7 1 0,-11 2 0,-13 3 0,-14 5 0,-5 4 0,5 2 0,22-6 0,5-1 0,17-3 0,-4 2 0,1 2 0,5 1 0,-1 1 0,-2 0 0,-1 2 0,1 1 0,1 3 0,3 4 0,3 0 0,2 1 0,2 3 0,2 5 0,1 6 0,2 8 0,2 2 0,2-2 0,2 2 0,2 1 0,1-2 0,0 5 0,0-6 0,1-4 0,1-1 0,1-13 0,1-3 0,-1-4 0,3 0 0,6 1 0,5-2 0,1-4 0,2-4 0,-2-4 0,5-2 0,11-1 0,5-2 0,10-2 0,3-1 0,2-1 0,3-2 0,-4-2 0,-9 0 0,-12-2 0,-12 1 0,-1-5 0,7-6 0,4-6 0,-1-2 0,-9 1 0,-7-1 0,-3-3 0,2-7 0,-1-2 0,-4-3 0,-7 4 0,-3 1 0,-3 0 0,1 2 0,-1 1 0,-1 0 0,-1-1 0,-2 2 0,-1-1 0,-1 3 0,-1 0 0,-1 2 0,0 3 0,0 4 0,-1 0 0,-1-1 0,-1-4 0,-2-2 0,-1 0 0,-2 2 0,-1 3 0,1 3 0,0 2 0,-2 1 0,-4 0 0,-3 1 0,-2 1 0,3 5 0,2 2 0,-6 1 0,7 1 0,-20-2 0,8 2 0,-4-1 0,5 3 0,12 2 0,-1 0 0,-5 3 0,-7 1 0,-3 1 0,-2 0 0,1-1 0,6 0 0,1 0 0,5 0 0,-3 0 0,10-1 0,-2 1 0,12 0 0,-1 1 0,2 0 0,2-2 0,2-1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04:27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24575,'6'31'0,"-3"-5"0,-1-1 0,-2-6 0,0-1 0,0 0 0,0 0 0,0 0 0,0-3 0,0 1 0,0-4 0,0 4 0,0-3 0,0 0 0,0-2 0,0 2 0,0 0 0,0 5 0,0-4 0,0 1 0,0-2 0,0 2 0,0 0 0,0-2 0,0 1 0,0-2 0,0-1 0,0 0 0,0-3 0,0 2 0,2 0 0,-2 1 0,1-2 0,-1 0 0,0-4 0,0 4 0,0 0 0,0 5 0,0-2 0,2 4 0,-2-7 0,2 0 0,-2-4 0,0 1 0,0-1 0,0 3 0,0-1 0,0-2 0,0 1 0,0-3 0,1 2 0,-1 0 0,2-2 0,-2 2 0,3-3 0,-7-1 0,2-1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04:29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1 24575,'0'13'0,"0"0"0,0 0 0,0 0 0,-1 3 0,1-2 0,-2 2 0,1-3 0,0-2 0,0 0 0,1-1 0,0 0 0,0 0 0,0-1 0,0 4 0,0-3 0,0 4 0,0-1 0,0 1 0,0 3 0,-2-2 0,2 2 0,-1-1 0,-1-1 0,2 1 0,-3 2 0,2-5 0,0 5 0,1-8 0,0 4 0,0-4 0,-1 3 0,0-2 0,0 1 0,-1 4 0,2-1 0,-2 2 0,2 1 0,-1-5 0,1 0 0,-2-2 0,1-4 0,0 0 0,0-2 0,-1 1 0,2-2 0,-1 1 0,1-2 0,0 2 0,0 0 0,-2 1 0,2 1 0,-2 4 0,2-2 0,-1 0 0,1-2 0,-2-2 0,2-2 0,0 1 0,0 4 0,0 0 0,0 0 0,0-4 0,0-1 0,0 1 0,0-1 0,0 0 0,-1 0 0,0 4 0,0-2 0,1 1 0,0-1 0,3-3 0,0 1 0,8 0 0,1 1 0,3-1 0,-6-2 0,-4-1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04:55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24575,'8'0'0,"7"2"0,-2 0 0,5 0 0,-6 1 0,-1-3 0,0 2 0,1-1 0,2-1 0,1 2 0,6-2 0,8 0 0,1 0 0,3 0 0,-9-2 0,-1 2 0,-8-1 0,1 1 0,-2 1 0,-2-1 0,2 2 0,3-1 0,6 0 0,8 0 0,4 1 0,4-1 0,1 3 0,1-4 0,-4 4 0,-9-4 0,-3 2 0,-6-2 0,-1 0 0,2 0 0,4 0 0,13 2 0,17-2 0,4 4 0,5-3 0,-19 1 0,-10-2 0,-15 0 0,-3 0 0,3 2 0,6-2 0,9 2 0,12-2 0,0 0 0,-5 0 0,-8 0 0,-13 0 0,-4 0 0,2 0 0,5 0 0,11 0 0,3 0 0,-2-2 0,1 2 0,-14-2 0,3 2 0,-7 0 0,5 0 0,5 0 0,4 0 0,5 0 0,-2 0 0,-2 0 0,-4 0 0,-3 0 0,2 0 0,3 2 0,6-2 0,9 2 0,-8-2 0,6 0 0,-12 0 0,5 0 0,-8 0 0,-1 0 0,0 0 0,6 0 0,1 0 0,2 0 0,-10 0 0,-2 0 0,-10 0 0,9 2 0,-3-2 0,12 2 0,4-2 0,6 0 0,6 0 0,-1 0 0,-12 2 0,-1-2 0,-10 1 0,2-1 0,1 0 0,-5 0 0,2 0 0,1 0 0,5 0 0,-4 0 0,6 0 0,-9 0 0,0 0 0,5 0 0,-1 0 0,9 2 0,8 1 0,-1-1 0,4 0 0,-5-2 0,-13 2 0,-5-2 0,-8 3 0,3-3 0,9 4 0,1-4 0,12 2 0,-7-2 0,-1 0 0,-10 0 0,-6 0 0,-5 0 0,9 0 0,10 2 0,3-2 0,7 2 0,-10-2 0,-7 2 0,-6-2 0,-6 2 0,1-2 0,5 0 0,3 0 0,4 0 0,-5 0 0,0 0 0,-7 0 0,1 1 0,3-1 0,-2 3 0,11-2 0,-5 0 0,2-1 0,-9 0 0,-6 0 0,0 0 0,3 0 0,7 0 0,-2-1 0,-3 0 0,-5 0 0,-3 1 0,0 0 0,8 0 0,4 0 0,4 1 0,-3 0 0,-5 0 0,-5-1 0,3 1 0,-2 0 0,6 0 0,-3-1 0,-2 0 0,-5 0 0,15 2 0,-5-1 0,15 0 0,-19-1 0,-3 2 0,-7-2 0,-2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06:06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1140 24575,'0'-7'0,"1"-3"0,1-2 0,0-1 0,1-1 0,-1-1 0,1 0 0,0-2 0,1 2 0,-1-3 0,-1 0 0,0 3 0,0-2 0,0 4 0,1 0 0,-1 1 0,1 0 0,0-2 0,-1 3 0,1-4 0,-3 5 0,3-5 0,-1 3 0,1-3 0,0-1 0,1-1 0,-1 1 0,-1-2 0,1 2 0,-3-1 0,1 4 0,1-1 0,-2 2 0,3-2 0,-1 1 0,0 1 0,-1 3 0,1-2 0,-2 1 0,3 0 0,-3-1 0,2 1 0,-1 0 0,1-4 0,0 2 0,-1-2 0,-1-1 0,2 0 0,-2-1 0,3 0 0,-3 0 0,2 0 0,-2-1 0,1 3 0,-1-1 0,2 4 0,-2-2 0,0 3 0,1 0 0,0 1 0,0 2 0,1-2 0,-2 0 0,3 0 0,-3-3 0,2 2 0,-2-2 0,0 2 0,0-3 0,0 3 0,0-4 0,0-6 0,0 2 0,0-5 0,0 7 0,0 0 0,0 4 0,0 2 0,0 6 0,1 0 0,11 3 0,6-1 0,13 2 0,9 0 0,1 0 0,20 0 0,-6 2 0,6-1 0,-7 1 0,-16-2 0,1-2 0,-5 2 0,3-2 0,0 2 0,8 0 0,-4 0 0,1 0 0,-7 0 0,-7 0 0,-3-2 0,-2 2 0,10-2 0,5 2 0,5 0 0,11-2 0,-4 2 0,3-4 0,-3 1 0,-9 1 0,1 0 0,-5 2 0,0 0 0,-3 0 0,0 0 0,3 0 0,3 0 0,0-2 0,5 2 0,-12-2 0,0 0 0,-5 2 0,-2-2 0,2 2 0,-2 0 0,5 0 0,-4 0 0,9-2 0,-9 0 0,1 0 0,-3 0 0,-2 1 0,5 0 0,-4 0 0,9-1 0,-9 1 0,12 0 0,-7-1 0,3 1 0,1 0 0,-4 1 0,5-2 0,-7 0 0,-4 0 0,-3 0 0,0 2 0,1-1 0,7 1 0,-4-2 0,4 0 0,0 2 0,1-3 0,2 2 0,-5-1 0,5 2 0,-5 0 0,8-1 0,3 0 0,-5-2 0,7 0 0,-12 1 0,6 1 0,-7 1 0,0 0 0,1 0 0,0 0 0,4-2 0,-2 0 0,-7 0 0,0 0 0,-2 2 0,5 0 0,4 0 0,3 0 0,-1 0 0,0-2 0,-4 2 0,-2-2 0,2 2 0,3 0 0,4 0 0,2 0 0,-6-2 0,8 2 0,-3-2 0,13 2 0,1 2 0,0-1 0,4 3 0,-6-2 0,-1 1 0,-9-1 0,-9-2 0,-7 0 0,1 0 0,-1 0 0,3 0 0,-4 1 0,-2 0 0,-1 0 0,-1 0 0,0 0 0,-1 0 0,5-1 0,5 0 0,9 2 0,12-1 0,-2 1 0,6-1 0,-12 0 0,-1 1 0,-13-2 0,-7 0 0,-4 0 0,-2 0 0,4 0 0,0 0 0,9 2 0,-2-2 0,4 2 0,2-2 0,-7 0 0,4 0 0,-9 0 0,3 0 0,-1 1 0,5 2 0,7-1 0,5 1 0,5-1 0,0 3 0,-8-3 0,-7 0 0,-12-2 0,-1 1 0,0 1 0,2 0 0,1 1 0,-5-3 0,2 2 0,-8-2 0,4 0 0,-2 0 0,1 1 0,1-1 0,-1 2 0,-1-2 0,0 1 0,10 0 0,2 2 0,8-1 0,-3 0 0,0 1 0,-5-3 0,-4 2 0,-5-1 0,-1 0 0,0 0 0,3 0 0,1 1 0,-2 0 0,-1 1 0,-1-3 0,2 2 0,1-1 0,1-1 0,-2 2 0,-2-2 0,-3 0 0,-2 0 0,3 0 0,5 1 0,2 1 0,4 2 0,-5-3 0,-2 1 0,-3-1 0,-2 0 0,0 0 0,3-1 0,-5 1 0,2 0 0,-3 6 0,3 0 0,0 3 0,0 1 0,0-3 0,-4 2 0,2-2 0,-1 2 0,1-3 0,-1 2 0,0-2 0,-1 1 0,-1-2 0,3 2 0,-2 2 0,1 0 0,-1 0 0,0-2 0,1 0 0,-2 1 0,3 4 0,-3 1 0,3-1 0,-2-2 0,0-4 0,0-1 0,0-3 0,0 2 0,-1 0 0,2 4 0,-2 1 0,1 3 0,-1-1 0,0-1 0,0-3 0,0-1 0,0-1 0,2 0 0,-2 4 0,2 1 0,-2 4 0,0-2 0,0 2 0,0-2 0,0-2 0,0-1 0,0-2 0,0 0 0,0 0 0,0 5 0,0 2 0,1 0 0,0 1 0,0-6 0,0-1 0,0-2 0,0-1 0,-1 2 0,0 1 0,2 0 0,-2 0 0,1-1 0,-1-3 0,0-1 0,0-1 0,0 1 0,0 0 0,0 3 0,0 1 0,0 3 0,0 2 0,0-1 0,0 2 0,0-2 0,0 1 0,0 0 0,0-2 0,0 2 0,0 0 0,2 0 0,-2 0 0,2-3 0,-2-2 0,0-3 0,0 0 0,0 1 0,0 2 0,1 3 0,0 2 0,0 0 0,0 0 0,0-1 0,2-1 0,-3-3 0,1-1 0,-1-2 0,2-4 0,-2 2 0,2 0 0,-1 1 0,-1 1 0,2-2 0,-1-1 0,0 1 0,0 0 0,-1 3 0,2 4 0,-1 2 0,3-2 0,-3-1 0,1-5 0,-2-1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21.7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86 24575,'14'-7'0,"18"-1"0,31-1 0,24-1 0,-14 5 0,11 0 0,-2 2 0,8-1 0,5 1-913,-6 1 1,4-1-1,3 1 1,3-1 912,-10 1 0,1 0 0,3 0 0,3 0 0,6 0 0,-15 0 0,5 1 0,5-1 0,1 1 0,1-1 0,-1 1 0,-3 0 0,-5 1 0,6-1 0,-5 0 0,-3 1 0,1 0 0,4 0 0,7 0 0,-14 0 0,7 0 0,4 0 0,3 0 0,2 1 0,-1-1 0,-1 0 0,-5 1 0,-4-1 0,-8 1 0,22 0 0,-9 0 0,-5 0 0,1 1 0,8-1 0,-6 0 0,7 1 0,4-1 0,0 0 0,-3 0 0,-7 0 0,-10 0 0,1 0 0,-10 0 0,-4 0 0,3-1 126,8 1 1,3-1 0,-3 1 0,-10-1-127,12 1 0,-7-1 0,3-1 0,-3-1 0,-22 1 0,-2 0 0,12 0 0,-1 1 0,-12 0 0,-2 1 2750,42 2-2750,-16 0 393,-35-2-393,-18-1 0,-15 0 0,-6 0 0,5 2 0,2 1 0,1 1 0,1 0 0,-1-1 0,1-1 0,4-1 0,2 1 0,3-1 0,2 0 0,3-1 0,-2 1 0,-4 0 0,-8 0 0,-7-1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05:35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24575,'13'-1'0,"-5"0"0,5 0 0,-5-1 0,8 2 0,-7-1 0,35 1 0,-18 0 0,12 0 0,-21-1 0,-15 0 0,-1 1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05:37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24575,'6'0'0,"0"2"0,-2-1 0,0 1 0,19 5 0,-3 1 0,10 3 0,-14-4 0,-10-1 0,-6 3 0,-1 5 0,0 4 0,-3 1 0,0-4 0,-1-2 0,2-7 0,1-1 0,1-4 0,0 1 0,0 1 0,0 1 0,-1 2 0,0-2 0,1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05:3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19 24575,'-33'-2'0,"-1"1"0,2 1 0,-1-1 0,0 0 0,-1-1 0,-1 0 0,-3-1 0,16 2 0,-12-2 0,21 2 0,-5-1 0,13 2 0,3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05:4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 24575,'-10'-2'0,"-14"8"0,2 2 0,-14 7 0,10-1 0,1 1 0,13-7 0,6-2 0,7-5 0,-1 0 0,1 2 0,1 5 0,1 3 0,3 4 0,2 2 0,3 3 0,2 0 0,-2-3 0,-1-3 0,-5-8 0,-2-2 0,-2-4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09:14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24575,'87'-3'0,"0"1"0,0-1 0,9 0 0,8-1 0,-2 0 0,-11-1 0,-20 1 0,-7-1 0,5 0 0,5 0 0,5 1 0,5-1 0,4 1 0,-9 0 0,6 1 0,2-1 0,1 1 0,-3-1 0,-6 1 0,8 0 0,-7 0 0,2 0 0,8-1-150,-12 1 0,6 0 1,5 0-1,2 0 1,-1 0-1,-1 0 1,-6 0 149,12-1 0,-5 0 0,-1 0 0,1 1 0,3 0 0,-5 0 0,4 1 0,1 1 0,-1-1 0,0 1 0,-3-1 0,5 0 0,-1 0 0,-2 0 0,0 0 0,1 1 0,2 0 0,1 2 0,0-1 0,-3 1 0,-3-1 0,1 1 0,-3-1 0,-3 1 0,-2-1 0,14 1 0,-5-1 0,3 1 0,-14-1 0,2 0 0,-1 0 0,-3 0 0,4 0 0,-4 0 0,3-1 0,14 0 0,3 0 0,-4-1 0,-22 1 0,-3 0 0,4-1 0,2 1 0,6 0 0,-1-1 0,-8 1 0,19-1 0,-3 0 85,-11 0 1,2 1 0,-6 0-86,-9 0 0,-4-1 0,0 1 0,-7-1 0,-9 2 0,-13 0 0,-11 0 0,-10 0 790,-6 0-790,-1-1 0,4 1 0,16 1 0,2 0 0,25 2 0,-15-1 0,17 2 0,-16-2 0,7 2 0,-4-1 0,-6 1 0,-6 0 0,-10-2 0,-7 0 0,-2-1 0,-5-1 0,1 0 0,-3 0 0,0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14.1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37 24575,'97'0'0,"-1"0"0,0 0 0,0 0 0,-13 0 0,-2-1 0,-1 1 0,1-1 0,5 1 0,1 0 0,1 0 0,3 0-720,-4 0 1,5-1 0,1 1 0,-2 0 0,-4-1 719,0 0 0,-4 0 0,0 0 0,7 0-319,-8 1 1,7-1-1,2 0 1,1 1-1,-4-1 1,-7 0 318,6 0 0,-7 0 0,-1 0 0,3 0 0,-3-1 0,2 1 0,2 0 0,0 0 0,-1 0 0,-1 0 0,0 1 0,-1-1 0,2 1 0,3-1 0,-3 0 0,4 1 0,2-1 0,-1 0 0,-3 1 0,-4-1 0,11 0 0,-6 0 0,0 0 0,5 0 0,6 1 0,7-1 0,1 1 0,-5 0 0,-12-1 283,-6 1 1,-10-1-1,1 1-283,13 0 0,1 0 0,-8 0 0,-8 0 0,-7 0 0,27 0 1604,-26 1-1604,-13 0 2586,-4 0-2586,-19 0 0,-10-1 0,-17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16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91 24575,'77'-5'0,"-28"3"0,6-1 0,28-2 0,10 0 0,-21 1 0,4-1 0,1 1-807,11 0 0,2 0 0,2 0 807,5-1 0,2 1 0,0 0 0,-23 1 0,1 1 0,0-1 0,-2 1 0,20 0 0,0 0 0,-3 0 0,-7 1 0,-1-1 0,-2 2 228,-9-1 1,-2 1 0,-3 0-229,19 0 0,-5 0 209,-11 0 1,-3 0-210,-3 0 0,0 0 0,8 0 0,2 0 0,0-1 0,0 0 622,-4 0 0,-3-1-622,-7 0 0,-1 0 36,-6 0 0,0 1-36,3 0 0,1 1 0,-1 0 0,1 1 0,4 0 0,-2-1 0,33 2 0,-38 0 0,1 0 0,38 1 0,-5-1 0,-24 0 0,-34-2 0,-15 0 0,-7 0 0,-3 0 0,9 0 0,-9 1 0,5 0 0,7 0 0,-6-1 0,26 1 0,22 0 0,-24-1 0,27 1 0,-53-1 0,5 0 0,-10 0 0,-3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19.3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102 102 24575,'4'20'0,"-1"30"0,-1 34 0,-2-30 0,1 1 0,-2-2 0,1 0 0,-2 6 0,3 1 0,9-2 0,2-2 0,-1 23 0,33-10 0,9-58 0,11-6 0,17-1 0,-1-2 0,17 0 0,4-1-328,-23-1 1,8 0 0,1 0 0,-4-1 327,1-1 0,-3-2 0,11 1 0,-11 1 0,11 0 0,6 0 0,0-1 0,-4 1 0,-8 0 0,-4 0 0,-7 0 0,0 0 0,9 0-378,-4 1 0,8 0 0,6 0 0,2-1 0,-2 2 0,-5-1 0,-9 0 378,8 1 0,-8 0 0,-2 0 0,3 0 0,12 0 0,3 0 0,0 0 0,-2-1-217,-10 1 0,-1-1 0,-2 0 1,-3 0 216,13 0 0,-3-1 0,-5-1 0,18-1 0,-6 0 0,-13-1 0,-4 0 534,-12 0 0,-4 1-534,-7 0 0,-1 1 1339,4 0 0,3 0-1339,11 0 0,-2-1 1076,21-1-1076,0-1 0,-63 3 0,9 0 0,10-1 0,2-2 0,-11-2 0,-19-1 0,-14 1 0,-6-1 0,-1-2 0,-1-3 0,-1-8 0,0-5 0,0-6 0,0-8 0,1-6 0,1-7 0,-2-6 0,-2 1 0,-1 8 0,-1 13 0,3 14 0,-2 9 0,-4 5 0,-7-8 0,-4 4 0,-63-25 0,-4 14 0,22 8 0,-2 0 0,15 7 0,2 3 0,-42-4 0,10 5 0,-3 2 0,-11 2 0,48 2 0,0 0 0,-3 0 0,-1-1 0,-3 0 0,-1 0 0,-1-1 0,-1 0 0,-4 0 0,-2 0 0,-3 1 0,-1 0 0,-5 0 0,-3 0 0,-14 0 0,-5-1-206,27 1 1,-1-1 0,-1 0 205,-3 1 0,-1-1 0,1 0 0,6 0 0,0 0 0,-1 1-45,-6 0 0,-2 0 0,6 1 45,-7 0 0,4 0 0,-13 0 0,3 0 0,27 0 0,4 0 0,1 0 0,0 0 0,0 0 0,-2 0 306,-18 0 0,0 0-306,20-1 0,0 1 69,-14-1 1,-3 0-70,-12 1 0,-1-1 0,12 0 0,-1 0 0,-22 0 0,2 0 0,26 1 0,5-1 0,4 1 0,2 0 0,5 0 0,-2 1 0,-18 1 0,0 0 0,-28-1 0,36 0 0,1 1 0,-16-1 0,12 1 0,17 1 0,24-1 0,15 0 0,4-2 0,2 0 0,0 0 0,2 1 0,8 2 0,23 6 0,-15-5 0,11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20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0 768 24575,'5'9'0,"9"22"0,2 12 0,0 11 0,-1 1 0,2-3 0,2 24 0,-16-77 0,11-15 0,32-30 0,11-3 0,17-12 0,-2 1 0,-11 9 0,-2-1 0,7-4 0,-3 1 0,8-6 0,1-2 0,-1 3 0,-9 5 0,3 0 0,-6 6 0,-1-1 0,5-6 0,-1-1 0,-10 10 0,14-4 0,-28 24 0,-26 20 0,-9 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25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790 1 24575,'-71'3'0,"-11"8"0,19 4 0,-10 5 0,3 1 0,-2 4 0,1 2 0,-22 13 0,8 3 0,39-12 0,12 1 0,6 15 0,50 2 0,18 4 0,11 2 0,7 1 0,11 13 0,0 2 0,-8 3 0,-9-4 0,-3 12 0,-24-11 0,-37-21 0,-46 18 0,17-29 0,-7 1 0,-30 20 0,1-3 0,31-25 0,4-2 0,-9 4 0,18-4 0,39-17 0,9-4 0,7 4 0,15 11 0,24 17 0,12 13 0,-7-1 0,-26-11 0,-50-1 0,-20-9 0,-23 12 0,-6 6 0,17-12 0,2 5 0,-11 24 0,13 4 0,30 11 0,52-1 0,16-45 0,-10-10 0,-23-11 0,-13-2 0,-9 4 0,-3-7 0,-1 1 0,-2-10 0,0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5:54:23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24575,'17'0'0,"17"0"0,37 0 0,-5 0 0,15 0 0,-8 0 0,10 1 0,4-1 0,-4 1 0,13-1 0,-2 1 0,6 0 0,-20-1 0,7 0 0,1 1 0,-4-1 0,-8 1 0,2-1 0,-7 1 0,-2-1 0,30 0 0,-9 0 0,-32 0 0,-6 0 0,36 0 0,7 0 0,1 0 0,-3 0 0,-11 0 0,-11 2 0,-6 0 0,-15 1 0,-20-1 0,-16-2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32.3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1070 184 24575,'-11'-3'0,"-5"0"0,-35 2 0,17 1 0,-22 0 0,36 10 0,8 10 0,-12 50 0,10 3 0,3 7 0,-2 1 0,1 3 0,4-12 0,-1 4 0,0-4 0,-5 16 0,-2-4 0,0-8 0,-1-2 0,1 0 0,1-7 0,-2 3 0,14-14 0,11-51 0,24-4 0,14-2 0,14 0 0,17 0 0,14 1 0,7-1-257,-19 0 1,3 1 0,4-1-1,8 1 1,9 0 256,-22-1 0,9 1 0,6 0 0,5 0 0,4-1 0,1 1 0,-1 0 0,-1 0 0,-3 0 0,-6 0 0,-7 0-507,8 0 0,-7 0 1,-4 0-1,-2 0 0,0 0 1,4 0-1,5 0 507,3 0 0,9 0 0,4 0 0,3 1 0,-1-1 0,-5 0 0,-8 0 0,-10 0 0,-14 1 0,9-1 0,-16 1 0,-1-1 0,11 1 0,-1-1 0,-4 1 0,5-1 0,-1 0 0,-4 0 0,3 0 0,-8-1 0,-13 1 0,-4-1 522,8-1 1,-4 0-523,-1-1 3784,-15 0-3784,-21 2 0,-8-1 0,-1-2 0,-7-6 0,0-11 0,-1-16 0,0-18 0,0-21 0,0-20 0,1 36 0,0-4 0,-1-5 0,0-5 0,-2-24 0,0 0 0,0 24 0,0 3 0,-1-9 0,-1 6 0,-2 0 0,1 23 0,0 18 0,1 14 0,1 10 0,-1 4 0,-7 1 0,-17-2 0,-36-3 0,-16 0 0,-3 2 0,-10 0-704,14 1 0,-11-2 1,-4 1-1,-1 0 704,13 2 0,-1 0 0,-2 0 0,-2 0 0,-3 1 0,2-1 0,-2 0 0,-2 0 0,-3 0 0,-3 1 0,-4 1 0,15 0 0,-4 1 0,-4 0 0,-2 1 0,-1 0 0,1 0 0,1 0 0,3 0 0,3 0 0,-4 0 0,4 0 0,2 0 0,1 0 0,-2 0 0,-2 1 0,-5 0 0,9 0 0,-6 0 0,-3 1 0,-3 0 0,-1 1 0,2-1 0,2 0 0,5 1 0,7-1 0,7 0 0,-32 1 0,14 0 0,4 0 0,-4 0 0,7-1 0,-7 1 0,2-1 0,9 0 0,16 0 0,4 1 0,16-1 0,-1 1 0,41-1 0,8-1 0,1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39.3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54 24575,'68'-3'0,"-9"2"0,12 0 0,6 0 0,0 0 0,5-1 0,3 1 0,1-1 0,7 1 0,3 0 0,1 0 0,-1-1 0,2 1 0,1-1 0,-1 0 0,-1 0 0,-5-1 0,1 0 0,-3 0 0,-3 0-324,6 1 1,-5 0 0,10 0 323,-14 1 0,10 0 0,4 0 0,2 0 0,-5 0 0,-8 0-465,0 1 1,-8 0 0,-2 0 0,7 1 464,5-1 0,6 0 0,2 1 0,-6-1 0,-10 0 0,-7 0 0,-8 0 0,-6-1 334,-2 0 0,-4-1-334,43 0 0,-44 2 0,3-1 0,12 1 0,1 0 225,1 0 0,-1 0-225,-10 0 0,-3 0 1709,34-1-1709,5 3 0,7 2 0,-18-1 0,3 1 0,3-1 0,6 1 0,-6 0 0,0 0 0,-7 0 0,-20-2 0,0-1 0,22 0 0,3 0 0,-2 2 0,5-1-298,-3 1 1,7-1 0,-1 0 297,-11 1 0,-1-1 0,-2 1 0,-7-1 0,-1-1 0,-4 1 0,11-1 0,-1 0 0,3 1 0,4 1 0,-14 0 0,4 1 0,4 1-430,-7-1 1,4 0-1,2 1 1,1-1 429,8 1 0,3 0 0,1-1 0,2 0 0,-14-1 0,2-1 0,1 0 0,0 0 0,-2 0-108,16 0 0,-3-1 1,2 0-1,4 0 108,-2 0 0,6 0 0,1 0 0,-5-1 0,-10 1 0,0-1 0,-10 0 0,4 0 0,-2 0 0,4 1 0,-3-1 0,-12 0 0,-6-1 0,-4-1 0,6 2 0,7-1 0,5 0 0,-5 1 0,5 0 0,2 0 0,1 0-151,5 0 1,1 0-1,2 0 1,-2 0 150,-2-1 0,0 0 0,-1-1 0,-2 0 0,13 0 0,-1-1 0,5 0-124,-21 2 0,5-1 0,2 1 0,1 0 0,0 0 124,4 0 0,0 0 0,2 0 0,-1-1 0,1 1 0,1 1 0,0-1 0,1 0 0,-1 1 0,0-1 0,2-1 0,2 1 0,-1 0 0,-5-1 0,-9 0 0,3 0 0,-9-1 0,2 1 0,15 0 0,2-1 0,-3 2 0,-16 0 0,-3 0 0,0 1 0,-1-1 0,0 1 0,-2-1 780,22 0 0,-4 0-780,-10 1 0,0-1 0,3 1 0,2 0 0,3 0 0,2 1 0,6 0 0,0-1 0,-9 1 0,-4 0 219,-16 0 1,-6-1-220,29-1 1510,-35 0-1510,-11 1 754,2-1-754,-4 1 0,-12 0 0,-13 0 0,-10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2:45.4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1 24575,'-3'37'0,"-8"34"0,-1 9 0,0 13 0,-2-5 0,2-1 0,4-11 0,5-21 0,1 0 0,1 19 0,10 18 0,39-56 0,-2-21 0,11-4 0,13-2 0,11-4 0,4 0-280,-12 0 1,1-2 0,5 1 0,9 0 279,-4-1 0,10 1 0,6 0 0,3 0 0,0 0 0,-4 0 0,-7-1-539,6-1 0,-6 0 1,-2 0-1,1-1 1,5 1 538,-12 0 0,6 0 0,2 1 0,0-1 0,-3 1 0,-5-2 0,-8 0 0,33 0 0,-12-2 0,-5 0-151,-13 0 1,-3-1 0,-2 0 150,1 1 0,-2 0 0,0 0 0,-5-1 0,-1 1 0,-1-1 0,20-1 0,-4 0 0,-12 0 0,-4 0 467,-13 0 1,-4 1-468,30-4 2772,-11-1-2772,-17 2 554,-16-1-554,-11 2 0,-8-1 0,-2 1 0,-5 1 0,0-2 0,27-10 0,-9 3 0,16-6 0,-19 8 0,-2 3 0,2 1 0,6 1 0,-8 1 0,26-1 0,-8 4 0,17-3 0,-17 2 0,-15-1 0,-13-1 0,-3-3 0,0-7 0,4-10 0,2-9 0,1-8 0,-2-3 0,-6-1 0,-4-2 0,-3 4 0,0-1 0,1 0 0,0 1 0,-1-1 0,0 2 0,0-21 0,0 17 0,0-9 0,-1 30 0,0 13 0,-1 7 0,-8 3 0,-5 0 0,-43-1 0,4-2 0,-11 1 0,-5 0 0,-27 0 0,30 1 0,-4 1 0,-4 2 0,-1-1 0,5 1 0,-1 0 0,-20 0 0,-1 0 0,6 0 0,1 0 0,-2 0 0,-1 0 0,1 0 0,-2 0 0,-4 1 0,0 1 0,4-1 0,0 1 0,-4-1 0,0 1 0,-4 0 0,0-1 0,3-1 0,1-1 0,-1 0 0,-4 1 0,10-1 0,-6 1 0,0-1 0,0 0 0,-1-1 0,0 1 0,-3 1 0,-1 0 0,0 0 0,-2-2 0,0 0 0,10 1 0,13 0 0,3 0 0,-20 0 0,8-1 0,16 0 0,17 0 0,1 0 0,-13-2 0,-7 1 0,12 1 0,25 0 0,-20 0 0,8-1 0,2 1 0,23 0 0,23 3 0,0-2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49.9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332 1 24575,'-30'7'0,"-18"24"0,-5 8 0,-9 28 0,25-16 0,5 7 0,12 6 0,4 1 0,-4-8 0,7-3 0,25 40 0,22-76 0,14-8 0,8-10 0,12 0 0,-7 0 0,-11 0 0,-21-1 0,-19 0 0,-6-3 0,0-7 0,3-6 0,-2 5 0,-1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0.3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24575,'11'98'0,"1"0"0,-1 0 0,0 0 0,2 5 0,-1-5 0,-3-17 0,-3 15 0,-3-74 0,-1-12 0,0-4 0,-2-5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1.0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1 168 24575,'11'-25'0,"6"-2"0,8 0 0,9 1 0,5 4 0,2 6 0,-2 4 0,-17 6 0,-4 1 0,30 4 0,1 1 0,44 0 0,-26 0 0,-22 0 0,-22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1.6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24575,'12'0'0,"18"3"0,29 6 0,10 2 0,-8-2 0,2 0 0,3 0 0,6 0 0,-8 0 0,-10-2 0,-4-2 0,11-1 0,-5-2 0,-10-2 0,12 0 0,-35 0 0,-12 0 0,-11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3.3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1230 1 24575,'-26'35'0,"-16"18"0,-19 24 0,16-15 0,-6 12 0,1-4 0,-9 6 0,-5 4 0,18-22 0,-5 8 0,-2 3 0,-1-1 0,2-4 0,-4 2 0,1-3 0,1-1 0,1-2-536,-11 11 1,2-2-1,3-4 536,7-6 0,4-3 0,12-15 390,14-20-390,14-15 0,6-10 0,-1-3 0,2 3 0,1-1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3.9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24575,'2'77'0,"0"1"0,-1 12 0,19-24 0,-9-65 0,8-3 0,-1-6 0,4-7 0,35-21 0,-1 1 0,-4 4 0,-21 12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4.6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24575,'73'53'0,"-11"6"0,-9-4 0,5 11 0,-7 0 0,3 7 0,-2-2 0,-8-12 0,-1-2 0,2 3 0,12 16 0,4 4 0,-7-9 0,-7-11 0,-5-8 0,15 20 0,-33-39 0,-8-9 0,-1 1 0,0-1 0,-2-4 0,-5-7 0,-6-9 0,-5-2 0,0-2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6:40.4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94 24575,'94'-3'0,"-1"1"0,0-1 0,1 0 0,-13 1 0,2-1 0,0 1 0,-3 0 0,-4 0 0,16 0 0,-6 0 0,1 0-1128,4 0 0,1 1 0,-6-1 1128,8-1 0,-7 0 530,-11 1 1,-1 1-531,2-2 0,2 1 0,19-1 0,1 0 0,-19 0 0,4 0 0,3 0 0,8 0 0,-9 1 0,-10-1 0,-2 1 0,0 0 0,5-1 0,-6 0 0,4 1 0,-1 0 0,-3 0 0,5 0 0,-3 1 0,18-1 0,1 0 0,-13 2 0,4-1 0,-3 1 41,-12 0 1,-3 1-1,1 0-41,2 0 0,1 0 0,-1 0 0,3 0 0,-1 0 0,0 0 0,-4 0 0,0 1 0,3-1 0,17 0 0,4 0 0,-3 0 0,-19 0 0,-2 0 0,1 0 0,14 1 0,3-1 0,-5-1 0,9 1 0,-5-1 0,-6 0 0,-3 0 0,-9-1 0,-2-1 864,4 1 0,-6-1-864,9-1 0,7 1 0,-39 2 471,-8 0-471,5 0 0,-6 0 0,2 0 0,-12 0 0,-4 0 0,2 0 0,-5 0 0,23 0 0,-1 0 0,13 0 0,3 0 0,-12 0 0,-8 0 0,-11 0 0,-4 0 0,7 0 0,-8 0 0,2 0 0,-19-1 0,-39-3 0,24 3 0,-22-3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5.1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0 142 24575,'38'50'0,"-7"-18"0,-14-34 0,7-26 0,-2 4 0,16-19 0,-1 2 0,-8 7 0,-4-2 0,-20 26 0,-2 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6.5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321 83 24575,'-34'59'0,"0"1"0,2-6 0,18-15 0,32-33 0,10-12 0,-2-7 0,15-33 0,2-41 0,-11 23 0,-6-9 0,-29 62 0,-8 14 0,-11 11 0,-12 15 0,-6 11 0,-14 25 0,1 2 0,11-20 0,1 0 0,-13 28 0,14-13 0,32-47 0,-10 18 0,20-33 0,-2 1 0,2-3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6.9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0 175 24575,'53'-45'0,"-11"12"0,26-16 0,-20 27 0,-4 2 0,-19 15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7.4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18 24575,'30'88'0,"-8"-19"0,16-101 0,-13-1 0,-5-8 0,-8 9 0,-11 8 0,-2 17 0,1 1 0,-1 6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8.1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217 78 24575,'16'38'0,"-6"-10"0,1-23 0,-8-7 0,16-18 0,-8 1 0,8-27 0,-13 20 0,-4-2 0,-3 20 0,-20 18 0,-24 29 0,-4 9 0,-5 16 0,4-14 0,6-1 0,26-9 0,9-20 0,-1-4 0,3-2 0,3-8 0,2-4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4:59.5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109 109 24575,'-15'35'0,"-19"35"0,10-20 0,-6 12 0,24-55 0,16-30 0,24-32 0,-4 16 0,5-2 0,3-1 0,2 2 0,27-22 0,-26 32 0,-28 32 0,-11 42 0,-2-6 0,1 15 0,-1-30 0,6-12 0,6-12 0,16-13 0,11-7 0,3-1 0,-6 6 0,-16 15 0,1 28 0,-9-2 0,6 11 0,-7-19 0,-4-12 0,6-7 0,2-8 0,1-2 0,-4 2 0,-6 3 0,-4 4 0,-2 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0.2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98 24575,'80'-37'0,"-19"5"0,-59 14 0,-5 7 0,0 13 0,-3 4 0,5 18 0,16 51 0,2-11 0,4 8 0,-11-45 0,15-33 0,25-6 0,-13 2 0,6-1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0.9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1 24575,'-12'9'0,"-4"9"0,-6 27 0,5 4 0,5-11 0,25-34 0,4-27 0,11-15 0,-7 13 0,-11 12 0,4 37 0,-10-8 0,6 13 0,-8-22 0,-1-10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1.5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0 143 24575,'4'30'0,"4"-13"0,4-34 0,16-16 0,39-26 0,-12 21 0,3-4 0,-33 42 0,-18 18 0,4 7 0,1-1 0,-3-9 0,-1-15 0,-7-1 0,4-5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1T17:35:02.2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412 0 24575,'-6'5'0,"-12"6"0,1 0 0,-3 2 0,-3 6 0,4-2 0,-5 1 0,5-4 0,10-6 0,8 1 0,15 7 0,8 4 0,5 2 0,-3-2 0,-12-7 0,-6-2 0,-6-4 0,-1 1 0,-8 3 0,-1 0 0,-13 6 0,-56 33 0,33-27 0,0 0 0,-39 26 0,24-23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09219-31ED-A544-99EB-08ECEE1A921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8904-BC17-1442-BF66-37F13AC38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95588f6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95588f6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e9aa6c98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e9aa6c98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FC4E-BF2A-9B38-C81A-E1CFCFDD0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4C14-5CB5-0A68-BC4A-EAACDA78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AD694-39A6-311A-0EB9-C6C3E8BD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B334A-0A57-C366-0F3E-F1DFF337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1D572-6F75-DDF7-3AD9-D6CE245E9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32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2EA2-501F-16AF-EF58-5DEB3D8F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7B485-EE96-C807-5345-097AE3D73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DE1DB-28BF-B5BF-20E6-C8A6B53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9DB3B-A754-0BEC-613A-24003191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BFCCC-5D44-DC8E-6AB4-92EEA607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57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DF5B7-1F93-FA85-1199-030877E42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BA6FD-C6DD-FA1D-0B23-E4A04DF09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D85D2-07D5-9FFF-980F-54138B5D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ACB16-F57F-BC11-59ED-116091D2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A3B1E-97C5-C090-E98D-81679E4E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92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113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491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6912-A2F2-70AE-F23D-FE071DC7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96CB-95B5-5DB9-6CA6-B8898DEC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7FDE8-0B76-DAD9-71FD-95BE79B4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646DA-1AF0-5D34-E963-6D2F7B99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DCAB7-68D5-0542-D939-701B5DD6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3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C3ED-7C2F-1BA5-0CE4-406E8FF7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33719-88AD-6CA6-5C9F-A7051BC3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58BD8-530B-F927-36D9-DFF30124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B240-90E7-C3E2-977F-BDE8C25C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27D7-755E-55D6-8FBE-4730E833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C29D-0D6E-9CD1-F85D-9757F628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305A-BACB-E3B3-92A1-670D17D08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E021C-8007-69D0-99BC-099DEF8A3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89876-C854-AC0D-B2C0-C5D37C76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978CF-499E-F2DB-B825-EED2F197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A243D-3C1C-79D8-F976-D5EF026E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EDFD-8F3F-9CDB-3751-29BAF127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ED499-8D97-7005-D78E-722C2B34A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D1CA5-4AA7-D458-A671-9C2D4FAC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6BC9B-82DC-5CB2-893D-DFE8EE68C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CF1C5-AFDB-22EB-FA30-5FFCCAD5D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9A30A-3911-8054-24C2-D5514D68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C8431-E2D3-CA47-BE4F-6E8BB8F8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ACF19-7050-16EA-54A3-128F0438D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3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5FBF-1BA8-D4BB-2EDF-22463A03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A32D8-AB4C-8B05-3586-E63778982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13F5-E78C-DF93-AD84-3016D464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B0BCD-B961-760C-8665-10D76632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075A6-F8FD-FB63-AC02-989FD78A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02BD4-350A-DCFE-395C-B5660249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01F92-F6DA-FEE8-FF02-E7AC85D5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FFCC-1793-D290-3A13-EAC350D9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2C90-9B34-AF87-5B88-1D876C06D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34454-6C24-1BE2-A077-7FA5E6352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81AC3-5DAF-5B44-92ED-DD0D4F32D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5982-552E-2075-A39E-614D4111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47760-03F6-FC4F-EED3-ED1C96CC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79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F040-D93D-DC40-3945-2219353E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44214-1410-8229-044C-834BD0AD9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D3A26-551E-F185-9BF2-89EDB3CE4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E14DD-064D-3F32-4D30-7942D86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BD4EF-1858-C43F-4222-10DA3DEC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E455C-84F5-D1E7-504C-0BDD2EBB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8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24255-5294-59C0-21B8-7654D4F5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E6619-BBA9-7344-BB8B-369021AA6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E923-3475-F927-AEEF-C234F0C14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A9E6A-9590-7B44-8674-12EEFD49374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FD9CB-39A3-C6F3-9201-64930D9E1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45B5A-7584-2312-705B-886E7D38C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21C7-729D-044A-9B92-9708F3ED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.xml"/><Relationship Id="rId21" Type="http://schemas.openxmlformats.org/officeDocument/2006/relationships/customXml" Target="../ink/ink20.xml"/><Relationship Id="rId42" Type="http://schemas.openxmlformats.org/officeDocument/2006/relationships/customXml" Target="../ink/ink31.xml"/><Relationship Id="rId47" Type="http://schemas.openxmlformats.org/officeDocument/2006/relationships/customXml" Target="../ink/ink34.xml"/><Relationship Id="rId63" Type="http://schemas.openxmlformats.org/officeDocument/2006/relationships/customXml" Target="../ink/ink42.xml"/><Relationship Id="rId68" Type="http://schemas.openxmlformats.org/officeDocument/2006/relationships/image" Target="../media/image49.png"/><Relationship Id="rId84" Type="http://schemas.openxmlformats.org/officeDocument/2006/relationships/image" Target="../media/image57.png"/><Relationship Id="rId16" Type="http://schemas.openxmlformats.org/officeDocument/2006/relationships/image" Target="../media/image22.png"/><Relationship Id="rId11" Type="http://schemas.openxmlformats.org/officeDocument/2006/relationships/customXml" Target="../ink/ink15.xml"/><Relationship Id="rId32" Type="http://schemas.openxmlformats.org/officeDocument/2006/relationships/customXml" Target="../ink/ink26.xml"/><Relationship Id="rId37" Type="http://schemas.openxmlformats.org/officeDocument/2006/relationships/image" Target="../media/image32.png"/><Relationship Id="rId53" Type="http://schemas.openxmlformats.org/officeDocument/2006/relationships/customXml" Target="../ink/ink37.xml"/><Relationship Id="rId58" Type="http://schemas.openxmlformats.org/officeDocument/2006/relationships/image" Target="../media/image44.png"/><Relationship Id="rId74" Type="http://schemas.openxmlformats.org/officeDocument/2006/relationships/image" Target="../media/image52.png"/><Relationship Id="rId79" Type="http://schemas.openxmlformats.org/officeDocument/2006/relationships/customXml" Target="../ink/ink50.xml"/><Relationship Id="rId5" Type="http://schemas.openxmlformats.org/officeDocument/2006/relationships/customXml" Target="../ink/ink12.xml"/><Relationship Id="rId19" Type="http://schemas.openxmlformats.org/officeDocument/2006/relationships/customXml" Target="../ink/ink19.xml"/><Relationship Id="rId14" Type="http://schemas.openxmlformats.org/officeDocument/2006/relationships/image" Target="../media/image21.png"/><Relationship Id="rId22" Type="http://schemas.openxmlformats.org/officeDocument/2006/relationships/customXml" Target="../ink/ink21.xml"/><Relationship Id="rId27" Type="http://schemas.openxmlformats.org/officeDocument/2006/relationships/image" Target="../media/image27.png"/><Relationship Id="rId30" Type="http://schemas.openxmlformats.org/officeDocument/2006/relationships/customXml" Target="../ink/ink25.xml"/><Relationship Id="rId35" Type="http://schemas.openxmlformats.org/officeDocument/2006/relationships/image" Target="../media/image31.png"/><Relationship Id="rId43" Type="http://schemas.openxmlformats.org/officeDocument/2006/relationships/image" Target="../media/image35.png"/><Relationship Id="rId48" Type="http://schemas.openxmlformats.org/officeDocument/2006/relationships/image" Target="../media/image37.png"/><Relationship Id="rId56" Type="http://schemas.openxmlformats.org/officeDocument/2006/relationships/image" Target="../media/image43.png"/><Relationship Id="rId64" Type="http://schemas.openxmlformats.org/officeDocument/2006/relationships/image" Target="../media/image47.png"/><Relationship Id="rId69" Type="http://schemas.openxmlformats.org/officeDocument/2006/relationships/customXml" Target="../ink/ink45.xml"/><Relationship Id="rId77" Type="http://schemas.openxmlformats.org/officeDocument/2006/relationships/customXml" Target="../ink/ink49.xml"/><Relationship Id="rId8" Type="http://schemas.openxmlformats.org/officeDocument/2006/relationships/image" Target="../media/image17.png"/><Relationship Id="rId51" Type="http://schemas.openxmlformats.org/officeDocument/2006/relationships/customXml" Target="../ink/ink36.xml"/><Relationship Id="rId72" Type="http://schemas.openxmlformats.org/officeDocument/2006/relationships/image" Target="../media/image51.png"/><Relationship Id="rId80" Type="http://schemas.openxmlformats.org/officeDocument/2006/relationships/image" Target="../media/image55.png"/><Relationship Id="rId85" Type="http://schemas.openxmlformats.org/officeDocument/2006/relationships/customXml" Target="../ink/ink53.xml"/><Relationship Id="rId3" Type="http://schemas.openxmlformats.org/officeDocument/2006/relationships/customXml" Target="../ink/ink11.xml"/><Relationship Id="rId12" Type="http://schemas.openxmlformats.org/officeDocument/2006/relationships/image" Target="../media/image19.png"/><Relationship Id="rId17" Type="http://schemas.openxmlformats.org/officeDocument/2006/relationships/customXml" Target="../ink/ink18.xml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customXml" Target="../ink/ink29.xml"/><Relationship Id="rId46" Type="http://schemas.openxmlformats.org/officeDocument/2006/relationships/image" Target="../media/image36.png"/><Relationship Id="rId59" Type="http://schemas.openxmlformats.org/officeDocument/2006/relationships/customXml" Target="../ink/ink40.xml"/><Relationship Id="rId67" Type="http://schemas.openxmlformats.org/officeDocument/2006/relationships/customXml" Target="../ink/ink44.xml"/><Relationship Id="rId20" Type="http://schemas.openxmlformats.org/officeDocument/2006/relationships/image" Target="../media/image24.png"/><Relationship Id="rId41" Type="http://schemas.openxmlformats.org/officeDocument/2006/relationships/image" Target="../media/image34.png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70" Type="http://schemas.openxmlformats.org/officeDocument/2006/relationships/image" Target="../media/image50.png"/><Relationship Id="rId75" Type="http://schemas.openxmlformats.org/officeDocument/2006/relationships/customXml" Target="../ink/ink48.xml"/><Relationship Id="rId83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5" Type="http://schemas.openxmlformats.org/officeDocument/2006/relationships/customXml" Target="../ink/ink17.xml"/><Relationship Id="rId23" Type="http://schemas.openxmlformats.org/officeDocument/2006/relationships/image" Target="../media/image25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customXml" Target="../ink/ink35.xml"/><Relationship Id="rId57" Type="http://schemas.openxmlformats.org/officeDocument/2006/relationships/customXml" Target="../ink/ink39.xml"/><Relationship Id="rId10" Type="http://schemas.openxmlformats.org/officeDocument/2006/relationships/image" Target="../media/image18.png"/><Relationship Id="rId31" Type="http://schemas.openxmlformats.org/officeDocument/2006/relationships/image" Target="../media/image29.png"/><Relationship Id="rId44" Type="http://schemas.openxmlformats.org/officeDocument/2006/relationships/customXml" Target="../ink/ink32.xml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65" Type="http://schemas.openxmlformats.org/officeDocument/2006/relationships/customXml" Target="../ink/ink43.xml"/><Relationship Id="rId73" Type="http://schemas.openxmlformats.org/officeDocument/2006/relationships/customXml" Target="../ink/ink47.xml"/><Relationship Id="rId78" Type="http://schemas.openxmlformats.org/officeDocument/2006/relationships/image" Target="../media/image54.png"/><Relationship Id="rId81" Type="http://schemas.openxmlformats.org/officeDocument/2006/relationships/customXml" Target="../ink/ink51.xml"/><Relationship Id="rId86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customXml" Target="../ink/ink14.xml"/><Relationship Id="rId13" Type="http://schemas.openxmlformats.org/officeDocument/2006/relationships/customXml" Target="../ink/ink16.xml"/><Relationship Id="rId18" Type="http://schemas.openxmlformats.org/officeDocument/2006/relationships/image" Target="../media/image23.png"/><Relationship Id="rId39" Type="http://schemas.openxmlformats.org/officeDocument/2006/relationships/image" Target="../media/image33.png"/><Relationship Id="rId34" Type="http://schemas.openxmlformats.org/officeDocument/2006/relationships/customXml" Target="../ink/ink27.xml"/><Relationship Id="rId50" Type="http://schemas.openxmlformats.org/officeDocument/2006/relationships/image" Target="../media/image38.png"/><Relationship Id="rId55" Type="http://schemas.openxmlformats.org/officeDocument/2006/relationships/customXml" Target="../ink/ink38.xml"/><Relationship Id="rId76" Type="http://schemas.openxmlformats.org/officeDocument/2006/relationships/image" Target="../media/image53.png"/><Relationship Id="rId7" Type="http://schemas.openxmlformats.org/officeDocument/2006/relationships/customXml" Target="../ink/ink13.xml"/><Relationship Id="rId71" Type="http://schemas.openxmlformats.org/officeDocument/2006/relationships/customXml" Target="../ink/ink46.xml"/><Relationship Id="rId2" Type="http://schemas.openxmlformats.org/officeDocument/2006/relationships/image" Target="../media/image14.png"/><Relationship Id="rId29" Type="http://schemas.openxmlformats.org/officeDocument/2006/relationships/image" Target="../media/image28.png"/><Relationship Id="rId24" Type="http://schemas.openxmlformats.org/officeDocument/2006/relationships/customXml" Target="../ink/ink22.xml"/><Relationship Id="rId40" Type="http://schemas.openxmlformats.org/officeDocument/2006/relationships/customXml" Target="../ink/ink30.xml"/><Relationship Id="rId45" Type="http://schemas.openxmlformats.org/officeDocument/2006/relationships/customXml" Target="../ink/ink33.xml"/><Relationship Id="rId66" Type="http://schemas.openxmlformats.org/officeDocument/2006/relationships/image" Target="../media/image48.png"/><Relationship Id="rId61" Type="http://schemas.openxmlformats.org/officeDocument/2006/relationships/customXml" Target="../ink/ink41.xml"/><Relationship Id="rId8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59.xml"/><Relationship Id="rId3" Type="http://schemas.openxmlformats.org/officeDocument/2006/relationships/customXml" Target="../ink/ink54.xml"/><Relationship Id="rId7" Type="http://schemas.openxmlformats.org/officeDocument/2006/relationships/customXml" Target="../ink/ink56.xml"/><Relationship Id="rId12" Type="http://schemas.openxmlformats.org/officeDocument/2006/relationships/image" Target="../media/image63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11" Type="http://schemas.openxmlformats.org/officeDocument/2006/relationships/customXml" Target="../ink/ink58.xml"/><Relationship Id="rId5" Type="http://schemas.openxmlformats.org/officeDocument/2006/relationships/customXml" Target="../ink/ink55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57.xml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65.xml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12" Type="http://schemas.openxmlformats.org/officeDocument/2006/relationships/image" Target="../media/image63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customXml" Target="../ink/ink63.xml"/><Relationship Id="rId1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0.png"/><Relationship Id="rId3" Type="http://schemas.openxmlformats.org/officeDocument/2006/relationships/customXml" Target="../ink/ink66.xml"/><Relationship Id="rId7" Type="http://schemas.openxmlformats.org/officeDocument/2006/relationships/customXml" Target="../ink/ink68.xml"/><Relationship Id="rId59" Type="http://schemas.openxmlformats.org/officeDocument/2006/relationships/customXml" Target="../ink/ink72.xml"/><Relationship Id="rId2" Type="http://schemas.openxmlformats.org/officeDocument/2006/relationships/image" Target="../media/image65.png"/><Relationship Id="rId62" Type="http://schemas.openxmlformats.org/officeDocument/2006/relationships/image" Target="../media/image3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0.png"/><Relationship Id="rId11" Type="http://schemas.openxmlformats.org/officeDocument/2006/relationships/customXml" Target="../ink/ink70.xml"/><Relationship Id="rId58" Type="http://schemas.openxmlformats.org/officeDocument/2006/relationships/image" Target="../media/image392.png"/><Relationship Id="rId5" Type="http://schemas.openxmlformats.org/officeDocument/2006/relationships/customXml" Target="../ink/ink67.xml"/><Relationship Id="rId57" Type="http://schemas.openxmlformats.org/officeDocument/2006/relationships/customXml" Target="../ink/ink71.xml"/><Relationship Id="rId61" Type="http://schemas.openxmlformats.org/officeDocument/2006/relationships/customXml" Target="../ink/ink73.xml"/><Relationship Id="rId10" Type="http://schemas.openxmlformats.org/officeDocument/2006/relationships/image" Target="../media/image1900.png"/><Relationship Id="rId60" Type="http://schemas.openxmlformats.org/officeDocument/2006/relationships/image" Target="../media/image393.png"/><Relationship Id="rId4" Type="http://schemas.openxmlformats.org/officeDocument/2006/relationships/image" Target="../media/image1600.png"/><Relationship Id="rId9" Type="http://schemas.openxmlformats.org/officeDocument/2006/relationships/customXml" Target="../ink/ink69.xml"/><Relationship Id="rId56" Type="http://schemas.openxmlformats.org/officeDocument/2006/relationships/image" Target="../media/image3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3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74.xml"/><Relationship Id="rId5" Type="http://schemas.openxmlformats.org/officeDocument/2006/relationships/hyperlink" Target="https://www.stapplet.com/tdist.html" TargetMode="External"/><Relationship Id="rId4" Type="http://schemas.openxmlformats.org/officeDocument/2006/relationships/image" Target="../media/image6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emf"/><Relationship Id="rId7" Type="http://schemas.openxmlformats.org/officeDocument/2006/relationships/image" Target="../media/image73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customXml" Target="../ink/ink80.xml"/><Relationship Id="rId18" Type="http://schemas.openxmlformats.org/officeDocument/2006/relationships/image" Target="../media/image505.png"/><Relationship Id="rId3" Type="http://schemas.openxmlformats.org/officeDocument/2006/relationships/customXml" Target="../ink/ink75.xml"/><Relationship Id="rId7" Type="http://schemas.openxmlformats.org/officeDocument/2006/relationships/customXml" Target="../ink/ink77.xml"/><Relationship Id="rId12" Type="http://schemas.openxmlformats.org/officeDocument/2006/relationships/image" Target="../media/image502.png"/><Relationship Id="rId17" Type="http://schemas.openxmlformats.org/officeDocument/2006/relationships/customXml" Target="../ink/ink82.xml"/><Relationship Id="rId2" Type="http://schemas.openxmlformats.org/officeDocument/2006/relationships/image" Target="../media/image497.png"/><Relationship Id="rId16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9.png"/><Relationship Id="rId11" Type="http://schemas.openxmlformats.org/officeDocument/2006/relationships/customXml" Target="../ink/ink79.xml"/><Relationship Id="rId5" Type="http://schemas.openxmlformats.org/officeDocument/2006/relationships/customXml" Target="../ink/ink76.xml"/><Relationship Id="rId15" Type="http://schemas.openxmlformats.org/officeDocument/2006/relationships/customXml" Target="../ink/ink81.xml"/><Relationship Id="rId10" Type="http://schemas.openxmlformats.org/officeDocument/2006/relationships/image" Target="../media/image501.png"/><Relationship Id="rId4" Type="http://schemas.openxmlformats.org/officeDocument/2006/relationships/image" Target="../media/image498.png"/><Relationship Id="rId9" Type="http://schemas.openxmlformats.org/officeDocument/2006/relationships/customXml" Target="../ink/ink78.xml"/><Relationship Id="rId14" Type="http://schemas.openxmlformats.org/officeDocument/2006/relationships/image" Target="../media/image50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5.xml"/><Relationship Id="rId21" Type="http://schemas.openxmlformats.org/officeDocument/2006/relationships/image" Target="../media/image515.png"/><Relationship Id="rId42" Type="http://schemas.openxmlformats.org/officeDocument/2006/relationships/customXml" Target="../ink/ink103.xml"/><Relationship Id="rId47" Type="http://schemas.openxmlformats.org/officeDocument/2006/relationships/image" Target="../media/image528.png"/><Relationship Id="rId63" Type="http://schemas.openxmlformats.org/officeDocument/2006/relationships/image" Target="../media/image536.png"/><Relationship Id="rId68" Type="http://schemas.openxmlformats.org/officeDocument/2006/relationships/customXml" Target="../ink/ink116.xml"/><Relationship Id="rId84" Type="http://schemas.openxmlformats.org/officeDocument/2006/relationships/customXml" Target="../ink/ink124.xml"/><Relationship Id="rId89" Type="http://schemas.openxmlformats.org/officeDocument/2006/relationships/image" Target="../media/image549.png"/><Relationship Id="rId112" Type="http://schemas.openxmlformats.org/officeDocument/2006/relationships/customXml" Target="../ink/ink138.xml"/><Relationship Id="rId16" Type="http://schemas.openxmlformats.org/officeDocument/2006/relationships/customXml" Target="../ink/ink90.xml"/><Relationship Id="rId107" Type="http://schemas.openxmlformats.org/officeDocument/2006/relationships/image" Target="../media/image558.png"/><Relationship Id="rId11" Type="http://schemas.openxmlformats.org/officeDocument/2006/relationships/image" Target="../media/image510.png"/><Relationship Id="rId32" Type="http://schemas.openxmlformats.org/officeDocument/2006/relationships/customXml" Target="../ink/ink98.xml"/><Relationship Id="rId37" Type="http://schemas.openxmlformats.org/officeDocument/2006/relationships/image" Target="../media/image523.png"/><Relationship Id="rId53" Type="http://schemas.openxmlformats.org/officeDocument/2006/relationships/image" Target="../media/image531.png"/><Relationship Id="rId58" Type="http://schemas.openxmlformats.org/officeDocument/2006/relationships/customXml" Target="../ink/ink111.xml"/><Relationship Id="rId74" Type="http://schemas.openxmlformats.org/officeDocument/2006/relationships/customXml" Target="../ink/ink119.xml"/><Relationship Id="rId79" Type="http://schemas.openxmlformats.org/officeDocument/2006/relationships/image" Target="../media/image544.png"/><Relationship Id="rId102" Type="http://schemas.openxmlformats.org/officeDocument/2006/relationships/customXml" Target="../ink/ink133.xml"/><Relationship Id="rId5" Type="http://schemas.openxmlformats.org/officeDocument/2006/relationships/image" Target="../media/image507.png"/><Relationship Id="rId90" Type="http://schemas.openxmlformats.org/officeDocument/2006/relationships/customXml" Target="../ink/ink127.xml"/><Relationship Id="rId95" Type="http://schemas.openxmlformats.org/officeDocument/2006/relationships/image" Target="../media/image552.png"/><Relationship Id="rId22" Type="http://schemas.openxmlformats.org/officeDocument/2006/relationships/customXml" Target="../ink/ink93.xml"/><Relationship Id="rId27" Type="http://schemas.openxmlformats.org/officeDocument/2006/relationships/image" Target="../media/image518.png"/><Relationship Id="rId43" Type="http://schemas.openxmlformats.org/officeDocument/2006/relationships/image" Target="../media/image526.png"/><Relationship Id="rId48" Type="http://schemas.openxmlformats.org/officeDocument/2006/relationships/customXml" Target="../ink/ink106.xml"/><Relationship Id="rId64" Type="http://schemas.openxmlformats.org/officeDocument/2006/relationships/customXml" Target="../ink/ink114.xml"/><Relationship Id="rId69" Type="http://schemas.openxmlformats.org/officeDocument/2006/relationships/image" Target="../media/image539.png"/><Relationship Id="rId113" Type="http://schemas.openxmlformats.org/officeDocument/2006/relationships/image" Target="../media/image561.png"/><Relationship Id="rId80" Type="http://schemas.openxmlformats.org/officeDocument/2006/relationships/customXml" Target="../ink/ink122.xml"/><Relationship Id="rId85" Type="http://schemas.openxmlformats.org/officeDocument/2006/relationships/image" Target="../media/image547.png"/><Relationship Id="rId12" Type="http://schemas.openxmlformats.org/officeDocument/2006/relationships/customXml" Target="../ink/ink88.xml"/><Relationship Id="rId17" Type="http://schemas.openxmlformats.org/officeDocument/2006/relationships/image" Target="../media/image513.png"/><Relationship Id="rId33" Type="http://schemas.openxmlformats.org/officeDocument/2006/relationships/image" Target="../media/image521.png"/><Relationship Id="rId38" Type="http://schemas.openxmlformats.org/officeDocument/2006/relationships/customXml" Target="../ink/ink101.xml"/><Relationship Id="rId59" Type="http://schemas.openxmlformats.org/officeDocument/2006/relationships/image" Target="../media/image534.png"/><Relationship Id="rId103" Type="http://schemas.openxmlformats.org/officeDocument/2006/relationships/image" Target="../media/image556.png"/><Relationship Id="rId108" Type="http://schemas.openxmlformats.org/officeDocument/2006/relationships/customXml" Target="../ink/ink136.xml"/><Relationship Id="rId54" Type="http://schemas.openxmlformats.org/officeDocument/2006/relationships/customXml" Target="../ink/ink109.xml"/><Relationship Id="rId70" Type="http://schemas.openxmlformats.org/officeDocument/2006/relationships/customXml" Target="../ink/ink117.xml"/><Relationship Id="rId75" Type="http://schemas.openxmlformats.org/officeDocument/2006/relationships/image" Target="../media/image542.png"/><Relationship Id="rId91" Type="http://schemas.openxmlformats.org/officeDocument/2006/relationships/image" Target="../media/image550.png"/><Relationship Id="rId96" Type="http://schemas.openxmlformats.org/officeDocument/2006/relationships/customXml" Target="../ink/ink1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5" Type="http://schemas.openxmlformats.org/officeDocument/2006/relationships/image" Target="../media/image512.png"/><Relationship Id="rId23" Type="http://schemas.openxmlformats.org/officeDocument/2006/relationships/image" Target="../media/image516.png"/><Relationship Id="rId28" Type="http://schemas.openxmlformats.org/officeDocument/2006/relationships/customXml" Target="../ink/ink96.xml"/><Relationship Id="rId36" Type="http://schemas.openxmlformats.org/officeDocument/2006/relationships/customXml" Target="../ink/ink100.xml"/><Relationship Id="rId49" Type="http://schemas.openxmlformats.org/officeDocument/2006/relationships/image" Target="../media/image529.png"/><Relationship Id="rId57" Type="http://schemas.openxmlformats.org/officeDocument/2006/relationships/image" Target="../media/image533.png"/><Relationship Id="rId106" Type="http://schemas.openxmlformats.org/officeDocument/2006/relationships/customXml" Target="../ink/ink135.xml"/><Relationship Id="rId114" Type="http://schemas.openxmlformats.org/officeDocument/2006/relationships/customXml" Target="../ink/ink139.xml"/><Relationship Id="rId10" Type="http://schemas.openxmlformats.org/officeDocument/2006/relationships/customXml" Target="../ink/ink87.xml"/><Relationship Id="rId31" Type="http://schemas.openxmlformats.org/officeDocument/2006/relationships/image" Target="../media/image520.png"/><Relationship Id="rId44" Type="http://schemas.openxmlformats.org/officeDocument/2006/relationships/customXml" Target="../ink/ink104.xml"/><Relationship Id="rId52" Type="http://schemas.openxmlformats.org/officeDocument/2006/relationships/customXml" Target="../ink/ink108.xml"/><Relationship Id="rId60" Type="http://schemas.openxmlformats.org/officeDocument/2006/relationships/customXml" Target="../ink/ink112.xml"/><Relationship Id="rId65" Type="http://schemas.openxmlformats.org/officeDocument/2006/relationships/image" Target="../media/image537.png"/><Relationship Id="rId73" Type="http://schemas.openxmlformats.org/officeDocument/2006/relationships/image" Target="../media/image541.png"/><Relationship Id="rId78" Type="http://schemas.openxmlformats.org/officeDocument/2006/relationships/customXml" Target="../ink/ink121.xml"/><Relationship Id="rId81" Type="http://schemas.openxmlformats.org/officeDocument/2006/relationships/image" Target="../media/image545.png"/><Relationship Id="rId86" Type="http://schemas.openxmlformats.org/officeDocument/2006/relationships/customXml" Target="../ink/ink125.xml"/><Relationship Id="rId94" Type="http://schemas.openxmlformats.org/officeDocument/2006/relationships/customXml" Target="../ink/ink129.xml"/><Relationship Id="rId99" Type="http://schemas.openxmlformats.org/officeDocument/2006/relationships/image" Target="../media/image554.png"/><Relationship Id="rId101" Type="http://schemas.openxmlformats.org/officeDocument/2006/relationships/image" Target="../media/image555.png"/><Relationship Id="rId4" Type="http://schemas.openxmlformats.org/officeDocument/2006/relationships/customXml" Target="../ink/ink84.xml"/><Relationship Id="rId9" Type="http://schemas.openxmlformats.org/officeDocument/2006/relationships/image" Target="../media/image509.png"/><Relationship Id="rId13" Type="http://schemas.openxmlformats.org/officeDocument/2006/relationships/image" Target="../media/image511.png"/><Relationship Id="rId18" Type="http://schemas.openxmlformats.org/officeDocument/2006/relationships/customXml" Target="../ink/ink91.xml"/><Relationship Id="rId39" Type="http://schemas.openxmlformats.org/officeDocument/2006/relationships/image" Target="../media/image524.png"/><Relationship Id="rId109" Type="http://schemas.openxmlformats.org/officeDocument/2006/relationships/image" Target="../media/image559.png"/><Relationship Id="rId34" Type="http://schemas.openxmlformats.org/officeDocument/2006/relationships/customXml" Target="../ink/ink99.xml"/><Relationship Id="rId50" Type="http://schemas.openxmlformats.org/officeDocument/2006/relationships/customXml" Target="../ink/ink107.xml"/><Relationship Id="rId55" Type="http://schemas.openxmlformats.org/officeDocument/2006/relationships/image" Target="../media/image532.png"/><Relationship Id="rId76" Type="http://schemas.openxmlformats.org/officeDocument/2006/relationships/customXml" Target="../ink/ink120.xml"/><Relationship Id="rId97" Type="http://schemas.openxmlformats.org/officeDocument/2006/relationships/image" Target="../media/image553.png"/><Relationship Id="rId104" Type="http://schemas.openxmlformats.org/officeDocument/2006/relationships/customXml" Target="../ink/ink134.xml"/><Relationship Id="rId7" Type="http://schemas.openxmlformats.org/officeDocument/2006/relationships/image" Target="../media/image508.png"/><Relationship Id="rId71" Type="http://schemas.openxmlformats.org/officeDocument/2006/relationships/image" Target="../media/image540.png"/><Relationship Id="rId92" Type="http://schemas.openxmlformats.org/officeDocument/2006/relationships/customXml" Target="../ink/ink128.xml"/><Relationship Id="rId2" Type="http://schemas.openxmlformats.org/officeDocument/2006/relationships/customXml" Target="../ink/ink83.xml"/><Relationship Id="rId29" Type="http://schemas.openxmlformats.org/officeDocument/2006/relationships/image" Target="../media/image519.png"/><Relationship Id="rId24" Type="http://schemas.openxmlformats.org/officeDocument/2006/relationships/customXml" Target="../ink/ink94.xml"/><Relationship Id="rId40" Type="http://schemas.openxmlformats.org/officeDocument/2006/relationships/customXml" Target="../ink/ink102.xml"/><Relationship Id="rId45" Type="http://schemas.openxmlformats.org/officeDocument/2006/relationships/image" Target="../media/image527.png"/><Relationship Id="rId66" Type="http://schemas.openxmlformats.org/officeDocument/2006/relationships/customXml" Target="../ink/ink115.xml"/><Relationship Id="rId87" Type="http://schemas.openxmlformats.org/officeDocument/2006/relationships/image" Target="../media/image548.png"/><Relationship Id="rId110" Type="http://schemas.openxmlformats.org/officeDocument/2006/relationships/customXml" Target="../ink/ink137.xml"/><Relationship Id="rId115" Type="http://schemas.openxmlformats.org/officeDocument/2006/relationships/image" Target="../media/image562.png"/><Relationship Id="rId61" Type="http://schemas.openxmlformats.org/officeDocument/2006/relationships/image" Target="../media/image535.png"/><Relationship Id="rId82" Type="http://schemas.openxmlformats.org/officeDocument/2006/relationships/customXml" Target="../ink/ink123.xml"/><Relationship Id="rId19" Type="http://schemas.openxmlformats.org/officeDocument/2006/relationships/image" Target="../media/image514.png"/><Relationship Id="rId14" Type="http://schemas.openxmlformats.org/officeDocument/2006/relationships/customXml" Target="../ink/ink89.xml"/><Relationship Id="rId30" Type="http://schemas.openxmlformats.org/officeDocument/2006/relationships/customXml" Target="../ink/ink97.xml"/><Relationship Id="rId35" Type="http://schemas.openxmlformats.org/officeDocument/2006/relationships/image" Target="../media/image522.png"/><Relationship Id="rId56" Type="http://schemas.openxmlformats.org/officeDocument/2006/relationships/customXml" Target="../ink/ink110.xml"/><Relationship Id="rId77" Type="http://schemas.openxmlformats.org/officeDocument/2006/relationships/image" Target="../media/image543.png"/><Relationship Id="rId100" Type="http://schemas.openxmlformats.org/officeDocument/2006/relationships/customXml" Target="../ink/ink132.xml"/><Relationship Id="rId105" Type="http://schemas.openxmlformats.org/officeDocument/2006/relationships/image" Target="../media/image557.png"/><Relationship Id="rId8" Type="http://schemas.openxmlformats.org/officeDocument/2006/relationships/customXml" Target="../ink/ink86.xml"/><Relationship Id="rId51" Type="http://schemas.openxmlformats.org/officeDocument/2006/relationships/image" Target="../media/image530.png"/><Relationship Id="rId72" Type="http://schemas.openxmlformats.org/officeDocument/2006/relationships/customXml" Target="../ink/ink118.xml"/><Relationship Id="rId93" Type="http://schemas.openxmlformats.org/officeDocument/2006/relationships/image" Target="../media/image551.png"/><Relationship Id="rId98" Type="http://schemas.openxmlformats.org/officeDocument/2006/relationships/customXml" Target="../ink/ink131.xml"/><Relationship Id="rId3" Type="http://schemas.openxmlformats.org/officeDocument/2006/relationships/image" Target="../media/image506.png"/><Relationship Id="rId25" Type="http://schemas.openxmlformats.org/officeDocument/2006/relationships/image" Target="../media/image517.png"/><Relationship Id="rId46" Type="http://schemas.openxmlformats.org/officeDocument/2006/relationships/customXml" Target="../ink/ink105.xml"/><Relationship Id="rId67" Type="http://schemas.openxmlformats.org/officeDocument/2006/relationships/image" Target="../media/image538.png"/><Relationship Id="rId20" Type="http://schemas.openxmlformats.org/officeDocument/2006/relationships/customXml" Target="../ink/ink92.xml"/><Relationship Id="rId41" Type="http://schemas.openxmlformats.org/officeDocument/2006/relationships/image" Target="../media/image525.png"/><Relationship Id="rId62" Type="http://schemas.openxmlformats.org/officeDocument/2006/relationships/customXml" Target="../ink/ink113.xml"/><Relationship Id="rId83" Type="http://schemas.openxmlformats.org/officeDocument/2006/relationships/image" Target="../media/image546.png"/><Relationship Id="rId88" Type="http://schemas.openxmlformats.org/officeDocument/2006/relationships/customXml" Target="../ink/ink126.xml"/><Relationship Id="rId111" Type="http://schemas.openxmlformats.org/officeDocument/2006/relationships/image" Target="../media/image5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23.png"/><Relationship Id="rId18" Type="http://schemas.openxmlformats.org/officeDocument/2006/relationships/customXml" Target="../ink/ink7.xml"/><Relationship Id="rId3" Type="http://schemas.openxmlformats.org/officeDocument/2006/relationships/image" Target="../media/image7.png"/><Relationship Id="rId21" Type="http://schemas.openxmlformats.org/officeDocument/2006/relationships/image" Target="../media/image227.png"/><Relationship Id="rId7" Type="http://schemas.openxmlformats.org/officeDocument/2006/relationships/image" Target="../media/image220.png"/><Relationship Id="rId12" Type="http://schemas.openxmlformats.org/officeDocument/2006/relationships/customXml" Target="../ink/ink4.xml"/><Relationship Id="rId17" Type="http://schemas.openxmlformats.org/officeDocument/2006/relationships/image" Target="../media/image225.png"/><Relationship Id="rId25" Type="http://schemas.openxmlformats.org/officeDocument/2006/relationships/image" Target="../media/image229.png"/><Relationship Id="rId2" Type="http://schemas.openxmlformats.org/officeDocument/2006/relationships/image" Target="../media/image216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22.png"/><Relationship Id="rId24" Type="http://schemas.openxmlformats.org/officeDocument/2006/relationships/customXml" Target="../ink/ink10.xml"/><Relationship Id="rId5" Type="http://schemas.openxmlformats.org/officeDocument/2006/relationships/image" Target="../media/image219.png"/><Relationship Id="rId15" Type="http://schemas.openxmlformats.org/officeDocument/2006/relationships/image" Target="../media/image224.png"/><Relationship Id="rId23" Type="http://schemas.openxmlformats.org/officeDocument/2006/relationships/image" Target="../media/image228.png"/><Relationship Id="rId10" Type="http://schemas.openxmlformats.org/officeDocument/2006/relationships/customXml" Target="../ink/ink3.xml"/><Relationship Id="rId19" Type="http://schemas.openxmlformats.org/officeDocument/2006/relationships/image" Target="../media/image226.png"/><Relationship Id="rId4" Type="http://schemas.openxmlformats.org/officeDocument/2006/relationships/image" Target="../media/image8.png"/><Relationship Id="rId9" Type="http://schemas.openxmlformats.org/officeDocument/2006/relationships/image" Target="../media/image22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3A0F15-B99A-F04E-A7AC-8703F19E8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622" y="4129500"/>
            <a:ext cx="6076207" cy="1655762"/>
          </a:xfrm>
        </p:spPr>
        <p:txBody>
          <a:bodyPr>
            <a:normAutofit/>
          </a:bodyPr>
          <a:lstStyle/>
          <a:p>
            <a:r>
              <a:rPr lang="en-US" dirty="0"/>
              <a:t>Unit 7 – Confidence Interval Estimates</a:t>
            </a:r>
          </a:p>
          <a:p>
            <a:r>
              <a:rPr lang="en-US" dirty="0"/>
              <a:t>Your </a:t>
            </a:r>
            <a:r>
              <a:rPr lang="en-US" strike="sngStrike" dirty="0"/>
              <a:t>Mean</a:t>
            </a:r>
            <a:r>
              <a:rPr lang="en-US" dirty="0"/>
              <a:t> SUPER NICE! </a:t>
            </a:r>
            <a:r>
              <a:rPr lang="en-US"/>
              <a:t>Professor Colton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60AF3-6D94-CA48-8AA1-3A7256B95609}"/>
              </a:ext>
            </a:extLst>
          </p:cNvPr>
          <p:cNvSpPr txBox="1"/>
          <p:nvPr/>
        </p:nvSpPr>
        <p:spPr>
          <a:xfrm>
            <a:off x="787253" y="1816027"/>
            <a:ext cx="530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Confidence increasing!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05C5D-B5A7-2A93-2F6F-83C9A956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4" y="1320800"/>
            <a:ext cx="4847961" cy="39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8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Another LCQ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53330"/>
                <a:ext cx="11493500" cy="533796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Setup</a:t>
                </a:r>
                <a:r>
                  <a:rPr lang="en-US" sz="1800" dirty="0"/>
                  <a:t>: Lets assume the population of ACT scores is normally distribution with known population standard deviation 𝞂 = 3.5 points. From a random sample of 15 students, there was a sample mean score of 24.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1) Calculate the 85% Confidence Interval = 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ZInterval(𝞂 = 3.5,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= 24, n = 15, C-Level = 85) → (22.699, 25.301)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rgbClr val="7030A0"/>
                    </a:solidFill>
                  </a:rPr>
                  <a:t>Don’t forget to include the name of the calculator function!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2) Interpret this interval.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i="1" dirty="0"/>
                  <a:t>Common answers:</a:t>
                </a:r>
              </a:p>
              <a:p>
                <a:pPr marL="457200" indent="-457200">
                  <a:buAutoNum type="alphaLcParenR"/>
                </a:pPr>
                <a:r>
                  <a:rPr lang="en-US" sz="1800" i="1" dirty="0"/>
                  <a:t>We are </a:t>
                </a:r>
                <a:r>
                  <a:rPr lang="en-US" sz="1800" i="1" dirty="0">
                    <a:solidFill>
                      <a:srgbClr val="FFC000"/>
                    </a:solidFill>
                  </a:rPr>
                  <a:t>85% confident </a:t>
                </a:r>
                <a:r>
                  <a:rPr lang="en-US" sz="1800" i="1" dirty="0"/>
                  <a:t>the </a:t>
                </a:r>
                <a:r>
                  <a:rPr lang="en-US" sz="1800" i="1" dirty="0">
                    <a:solidFill>
                      <a:schemeClr val="accent6">
                        <a:lumMod val="75000"/>
                      </a:schemeClr>
                    </a:solidFill>
                  </a:rPr>
                  <a:t>ACT score of students </a:t>
                </a:r>
                <a:r>
                  <a:rPr lang="en-US" sz="1800" i="1" dirty="0"/>
                  <a:t>is between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22.699 and 25.301 → </a:t>
                </a:r>
                <a:r>
                  <a:rPr lang="en-US" sz="1800" i="1" dirty="0">
                    <a:solidFill>
                      <a:srgbClr val="C00000"/>
                    </a:solidFill>
                  </a:rPr>
                  <a:t>MISSING </a:t>
                </a:r>
                <a:r>
                  <a:rPr lang="en-US" sz="1800" i="1" dirty="0">
                    <a:solidFill>
                      <a:srgbClr val="0070C0"/>
                    </a:solidFill>
                  </a:rPr>
                  <a:t>parameter (true mean)</a:t>
                </a:r>
              </a:p>
              <a:p>
                <a:pPr marL="457200" indent="-457200">
                  <a:buAutoNum type="alphaLcParenR"/>
                </a:pPr>
                <a:r>
                  <a:rPr lang="en-US" sz="1800" i="1" dirty="0"/>
                  <a:t>We are </a:t>
                </a:r>
                <a:r>
                  <a:rPr lang="en-US" sz="1800" i="1" dirty="0">
                    <a:solidFill>
                      <a:srgbClr val="FFC000"/>
                    </a:solidFill>
                  </a:rPr>
                  <a:t>85% confident </a:t>
                </a:r>
                <a:r>
                  <a:rPr lang="en-US" sz="1800" i="1" dirty="0"/>
                  <a:t>that the </a:t>
                </a:r>
                <a:r>
                  <a:rPr lang="en-US" sz="1800" i="1" dirty="0">
                    <a:solidFill>
                      <a:srgbClr val="0070C0"/>
                    </a:solidFill>
                  </a:rPr>
                  <a:t>true population</a:t>
                </a:r>
                <a:r>
                  <a:rPr lang="en-US" sz="1800" i="1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1800" i="1" dirty="0"/>
                  <a:t>mean is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22.699 and 25.301 → </a:t>
                </a:r>
                <a:r>
                  <a:rPr lang="en-US" sz="1800" i="1" dirty="0">
                    <a:solidFill>
                      <a:srgbClr val="C00000"/>
                    </a:solidFill>
                  </a:rPr>
                  <a:t>MISSING </a:t>
                </a:r>
                <a:r>
                  <a:rPr lang="en-US" sz="1800" i="1" dirty="0">
                    <a:solidFill>
                      <a:schemeClr val="accent6">
                        <a:lumMod val="75000"/>
                      </a:schemeClr>
                    </a:solidFill>
                  </a:rPr>
                  <a:t>context (ACT score of students)</a:t>
                </a:r>
              </a:p>
              <a:p>
                <a:pPr marL="457200" indent="-457200">
                  <a:buAutoNum type="alphaLcParenR" startAt="3"/>
                </a:pPr>
                <a:r>
                  <a:rPr lang="en-US" sz="1800" i="1" dirty="0"/>
                  <a:t>We are </a:t>
                </a:r>
                <a:r>
                  <a:rPr lang="en-US" sz="1800" i="1" dirty="0">
                    <a:solidFill>
                      <a:srgbClr val="FFC000"/>
                    </a:solidFill>
                  </a:rPr>
                  <a:t>85% confident </a:t>
                </a:r>
                <a:r>
                  <a:rPr lang="en-US" sz="1800" i="1" dirty="0"/>
                  <a:t>that</a:t>
                </a:r>
                <a:r>
                  <a:rPr lang="en-US" sz="1800" i="1" dirty="0">
                    <a:solidFill>
                      <a:srgbClr val="0070C0"/>
                    </a:solidFill>
                  </a:rPr>
                  <a:t> population mean </a:t>
                </a:r>
                <a:r>
                  <a:rPr lang="en-US" sz="1800" i="1" dirty="0"/>
                  <a:t>of </a:t>
                </a:r>
                <a:r>
                  <a:rPr lang="en-US" sz="1800" i="1" dirty="0">
                    <a:solidFill>
                      <a:schemeClr val="accent6">
                        <a:lumMod val="75000"/>
                      </a:schemeClr>
                    </a:solidFill>
                  </a:rPr>
                  <a:t>students scores on the ACT </a:t>
                </a:r>
                <a:r>
                  <a:rPr lang="en-US" sz="1800" i="1" dirty="0"/>
                  <a:t>is between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22.69 and 25.301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rgbClr val="7030A0"/>
                    </a:solidFill>
                  </a:rPr>
                  <a:t>Option C is PERFECT!! Has all the parts we need!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rgbClr val="FF0000"/>
                    </a:solidFill>
                  </a:rPr>
                  <a:t>This is also correct: We are 85% confident that the true mean ACT score is between 22.699 and 25.301 → as long as we get enough context, which this does!</a:t>
                </a:r>
                <a:endParaRPr lang="en-US" sz="1800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endParaRPr lang="en-US" sz="1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53330"/>
                <a:ext cx="11493500" cy="5337969"/>
              </a:xfrm>
              <a:blipFill>
                <a:blip r:embed="rId2"/>
                <a:stretch>
                  <a:fillRect l="-442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C995FF3-B3E2-5B40-A553-13B9348D0A82}"/>
              </a:ext>
            </a:extLst>
          </p:cNvPr>
          <p:cNvGrpSpPr/>
          <p:nvPr/>
        </p:nvGrpSpPr>
        <p:grpSpPr>
          <a:xfrm>
            <a:off x="6550356" y="2578893"/>
            <a:ext cx="3406444" cy="1414462"/>
            <a:chOff x="6813923" y="3121051"/>
            <a:chExt cx="4555710" cy="16747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F8E64F-8D98-F640-B830-6D9CA76C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8756" y="3121051"/>
              <a:ext cx="2220877" cy="1674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433464-E44F-A946-9530-C5518E3BD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3923" y="3121051"/>
              <a:ext cx="2220876" cy="167475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70A64E-E352-60D7-1DD8-FBF312E45245}"/>
              </a:ext>
            </a:extLst>
          </p:cNvPr>
          <p:cNvSpPr txBox="1"/>
          <p:nvPr/>
        </p:nvSpPr>
        <p:spPr>
          <a:xfrm>
            <a:off x="7579726" y="6345517"/>
            <a:ext cx="3844011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B0F0"/>
                </a:solidFill>
              </a:rPr>
              <a:t>There is NO NEED TO BE CREATIVE!!</a:t>
            </a:r>
            <a:endParaRPr lang="en-US" sz="1600" i="1" dirty="0"/>
          </a:p>
          <a:p>
            <a:r>
              <a:rPr lang="en-US" sz="1600" i="1" dirty="0"/>
              <a:t>Use the general format, that is what I am expecting and what will get full credit!</a:t>
            </a:r>
          </a:p>
        </p:txBody>
      </p:sp>
    </p:spTree>
    <p:extLst>
      <p:ext uri="{BB962C8B-B14F-4D97-AF65-F5344CB8AC3E}">
        <p14:creationId xmlns:p14="http://schemas.microsoft.com/office/powerpoint/2010/main" val="94351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85750"/>
            <a:ext cx="10515600" cy="1325563"/>
          </a:xfrm>
        </p:spPr>
        <p:txBody>
          <a:bodyPr/>
          <a:lstStyle/>
          <a:p>
            <a:r>
              <a:rPr lang="en-US" dirty="0"/>
              <a:t>One more LCQ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1B61-18D0-884E-814C-B8AB2D4E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36215"/>
            <a:ext cx="10515600" cy="5805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Setup</a:t>
            </a:r>
            <a:r>
              <a:rPr lang="en-US" sz="1800" dirty="0"/>
              <a:t>: Suppose an instructor wishes to predict the average time needed to take the final exam. A random sample of 45 students shows a mean of 1.4 hours. The population standard deviation is known to be 0.25 hours.</a:t>
            </a:r>
          </a:p>
          <a:p>
            <a:pPr marL="342900" indent="-342900">
              <a:buAutoNum type="arabicParenR"/>
            </a:pPr>
            <a:r>
              <a:rPr lang="en-US" sz="1800" dirty="0"/>
              <a:t>Calculate and interpret the 97% Confidence Interval.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If I increase the sample size to 60, find the margin of error of the new CI. Is it smaller or larger than the MOE in (1)?</a:t>
            </a:r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  <a:p>
            <a:pPr marL="342900" indent="-342900">
              <a:buAutoNum type="arabicParenR"/>
            </a:pPr>
            <a:r>
              <a:rPr lang="en-US" sz="1800" dirty="0"/>
              <a:t>If we were mistaken and the actual population standard deviation is 0.75 hours. With a sample size of 45, will a 97% CI be wider or narrower than the result in (1)? Find the new interval.</a:t>
            </a:r>
          </a:p>
          <a:p>
            <a:pPr marL="457200" indent="-457200">
              <a:buAutoNum type="arabicParenR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908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85750"/>
            <a:ext cx="10515600" cy="1325563"/>
          </a:xfrm>
        </p:spPr>
        <p:txBody>
          <a:bodyPr/>
          <a:lstStyle/>
          <a:p>
            <a:r>
              <a:rPr lang="en-US" dirty="0"/>
              <a:t>One more LCQ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836215"/>
                <a:ext cx="10515600" cy="58058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b="1" dirty="0"/>
                  <a:t>Setup</a:t>
                </a:r>
                <a:r>
                  <a:rPr lang="en-US" sz="1400" dirty="0"/>
                  <a:t>: Suppose an instructor wishes to predict the average time needed to take the final exam. A random sample of 45 students shows a mean of 1.4 hours. The population standard deviation is known to be 0.25 hours.</a:t>
                </a:r>
              </a:p>
              <a:p>
                <a:pPr marL="342900" indent="-342900">
                  <a:buAutoNum type="arabicParenR"/>
                </a:pPr>
                <a:r>
                  <a:rPr lang="en-US" sz="1400" dirty="0"/>
                  <a:t>Calculate and interpret the 97% Confidence Interval.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Calculation: </a:t>
                </a:r>
                <a:r>
                  <a:rPr lang="en-US" sz="1400" i="1" dirty="0" err="1">
                    <a:solidFill>
                      <a:srgbClr val="FF0000"/>
                    </a:solidFill>
                  </a:rPr>
                  <a:t>Zinterval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(input = Stats, </a:t>
                </a:r>
                <a:r>
                  <a:rPr lang="en-US" sz="1400" i="1" dirty="0" err="1">
                    <a:solidFill>
                      <a:srgbClr val="FF0000"/>
                    </a:solidFill>
                  </a:rPr>
                  <a:t>st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 dev = 0.25, mean = 1.4, n = 45, C-Level: 0.97) → (1.3191, 1.4809)</a:t>
                </a:r>
              </a:p>
              <a:p>
                <a:pPr marL="457200" indent="-457200">
                  <a:buAutoNum type="alphaLcParenR"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I’m 97% confident that the mean of the time it takes to take the exam is between 1.3191 and 1.4809 hours 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→ MISSING true</a:t>
                </a:r>
              </a:p>
              <a:p>
                <a:pPr marL="457200" indent="-457200">
                  <a:buAutoNum type="alphaLcParenR"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We are 97% confident that the sample mean of the time to take the test is between 1.3191 and 1.4809 hour 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→ WRONG! We are trying estimate the POPULATION mean, we already know what the SAMPLE mean is (DON’T write SAMPLE!)</a:t>
                </a:r>
              </a:p>
              <a:p>
                <a:pPr marL="457200" indent="-457200">
                  <a:buAutoNum type="alphaLcParenR"/>
                </a:pPr>
                <a:r>
                  <a:rPr lang="en-US" sz="1400" i="1" dirty="0">
                    <a:solidFill>
                      <a:srgbClr val="7030A0"/>
                    </a:solidFill>
                  </a:rPr>
                  <a:t>CORRECT!!! 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I’m 97% confident that the true mean of the time it takes to take the exam is between 1.3191 and 1.4809 hours</a:t>
                </a:r>
              </a:p>
              <a:p>
                <a:pPr marL="0" indent="0">
                  <a:buNone/>
                </a:pPr>
                <a:r>
                  <a:rPr lang="en-US" sz="1400" dirty="0"/>
                  <a:t>2) If I increase the sample size to 60, find the margin of error of the new CI. Is it smaller or larger than the MOE in (1)?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After increasing our sample size to 60, 97% CI = (1.33, 1.47).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New MOE  = Width / 2 = (UB – LB) / 2 = (1.47 – 1.33) / 2 = 0.055, which is a smaller interval than the original MOE.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We knew it would be smaller even before calculating the new interval!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7030A0"/>
                    </a:solidFill>
                  </a:rPr>
                  <a:t>Bonus, interpretation: We are 97% confident the true mean of the time to take the exam is between 1.33 and 1.47 hours.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3) If we were mistaken and the actual population standard deviation is 0.75 hours. With a sample size of 45, will a 97% CI be wider or narrower than the result in (1)? Find the new interval.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Wider!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𝑀𝑂𝐸</m:t>
                    </m:r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400" i="1" dirty="0">
                    <a:solidFill>
                      <a:srgbClr val="FF0000"/>
                    </a:solidFill>
                  </a:rPr>
                  <a:t>, increasing the numerator of the SE (and keeping the sample size and CL the same) will increase the MOE and this a wider interval!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New Calculation: </a:t>
                </a:r>
                <a:r>
                  <a:rPr lang="en-US" sz="1400" i="1" dirty="0" err="1">
                    <a:solidFill>
                      <a:srgbClr val="FF0000"/>
                    </a:solidFill>
                  </a:rPr>
                  <a:t>Zinterval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(input = Stats, </a:t>
                </a:r>
                <a:r>
                  <a:rPr lang="en-US" sz="1400" i="1" dirty="0" err="1">
                    <a:solidFill>
                      <a:srgbClr val="FF0000"/>
                    </a:solidFill>
                  </a:rPr>
                  <a:t>st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 dev = 0.75, mean = 1.4, n = 45, C-Level: 0.97) → (1.1574, 1.6426)</a:t>
                </a:r>
              </a:p>
              <a:p>
                <a:pPr marL="457200" indent="-457200">
                  <a:buAutoNum type="arabicParenR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836215"/>
                <a:ext cx="10515600" cy="5805885"/>
              </a:xfrm>
              <a:blipFill>
                <a:blip r:embed="rId2"/>
                <a:stretch>
                  <a:fillRect l="-241" t="-654" r="-362" b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42EB31-3BC7-DC4F-AD72-E769E8EB7449}"/>
              </a:ext>
            </a:extLst>
          </p:cNvPr>
          <p:cNvSpPr txBox="1"/>
          <p:nvPr/>
        </p:nvSpPr>
        <p:spPr>
          <a:xfrm>
            <a:off x="9042400" y="1179513"/>
            <a:ext cx="27559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SHOW YOUR WORK! For calculating an interval, that means writing the </a:t>
            </a:r>
            <a:r>
              <a:rPr lang="en-US" sz="1200" u="sng" dirty="0"/>
              <a:t>name of the procedure</a:t>
            </a:r>
            <a:r>
              <a:rPr lang="en-US" sz="1200" dirty="0"/>
              <a:t> and the </a:t>
            </a:r>
            <a:r>
              <a:rPr lang="en-US" sz="1200" u="sng" dirty="0"/>
              <a:t>inputs</a:t>
            </a:r>
            <a:r>
              <a:rPr lang="en-US" sz="1200" dirty="0"/>
              <a:t>!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522830-0746-C999-4D21-81337B360BEC}"/>
              </a:ext>
            </a:extLst>
          </p:cNvPr>
          <p:cNvGrpSpPr/>
          <p:nvPr/>
        </p:nvGrpSpPr>
        <p:grpSpPr>
          <a:xfrm>
            <a:off x="9241894" y="4112048"/>
            <a:ext cx="2848680" cy="1106640"/>
            <a:chOff x="9171938" y="4074470"/>
            <a:chExt cx="2848680" cy="11066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F7C8760-EFE9-8E09-2031-976B59C0E2E6}"/>
                </a:ext>
              </a:extLst>
            </p:cNvPr>
            <p:cNvGrpSpPr/>
            <p:nvPr/>
          </p:nvGrpSpPr>
          <p:grpSpPr>
            <a:xfrm>
              <a:off x="9171938" y="4074470"/>
              <a:ext cx="2848680" cy="1106640"/>
              <a:chOff x="8984047" y="1894941"/>
              <a:chExt cx="2848680" cy="110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F0126D6B-3CCD-0563-7501-2875CC0621E5}"/>
                      </a:ext>
                    </a:extLst>
                  </p14:cNvPr>
                  <p14:cNvContentPartPr/>
                  <p14:nvPr/>
                </p14:nvContentPartPr>
                <p14:xfrm>
                  <a:off x="9233167" y="2411181"/>
                  <a:ext cx="1764720" cy="266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F0126D6B-3CCD-0563-7501-2875CC0621E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24167" y="2402181"/>
                    <a:ext cx="178236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83A100C-095B-1FBC-0BCF-D38819758BAE}"/>
                      </a:ext>
                    </a:extLst>
                  </p14:cNvPr>
                  <p14:cNvContentPartPr/>
                  <p14:nvPr/>
                </p14:nvContentPartPr>
                <p14:xfrm>
                  <a:off x="10989247" y="2347821"/>
                  <a:ext cx="5400" cy="1519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83A100C-095B-1FBC-0BCF-D38819758BA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980607" y="2338821"/>
                    <a:ext cx="2304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CB55D9B3-B8F4-4771-C35A-5365423609AD}"/>
                      </a:ext>
                    </a:extLst>
                  </p14:cNvPr>
                  <p14:cNvContentPartPr/>
                  <p14:nvPr/>
                </p14:nvContentPartPr>
                <p14:xfrm>
                  <a:off x="9234247" y="2363301"/>
                  <a:ext cx="1440" cy="1065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CB55D9B3-B8F4-4771-C35A-5365423609A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25247" y="2354661"/>
                    <a:ext cx="190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7585F567-F069-5890-8B34-E956395B497C}"/>
                      </a:ext>
                    </a:extLst>
                  </p14:cNvPr>
                  <p14:cNvContentPartPr/>
                  <p14:nvPr/>
                </p14:nvContentPartPr>
                <p14:xfrm>
                  <a:off x="10148647" y="2370501"/>
                  <a:ext cx="6840" cy="1170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7585F567-F069-5890-8B34-E956395B497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139647" y="2361501"/>
                    <a:ext cx="244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4A4AC18-BE8D-8ADD-FEF6-728D9498F22C}"/>
                      </a:ext>
                    </a:extLst>
                  </p14:cNvPr>
                  <p14:cNvContentPartPr/>
                  <p14:nvPr/>
                </p14:nvContentPartPr>
                <p14:xfrm>
                  <a:off x="9050647" y="2606661"/>
                  <a:ext cx="2520" cy="759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4A4AC18-BE8D-8ADD-FEF6-728D9498F22C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41647" y="2597661"/>
                    <a:ext cx="2016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721AE61-A7C2-5E00-6DBB-77830C6640F3}"/>
                      </a:ext>
                    </a:extLst>
                  </p14:cNvPr>
                  <p14:cNvContentPartPr/>
                  <p14:nvPr/>
                </p14:nvContentPartPr>
                <p14:xfrm>
                  <a:off x="9095287" y="2684421"/>
                  <a:ext cx="360" cy="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721AE61-A7C2-5E00-6DBB-77830C6640F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086647" y="267578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147996D5-008E-62BC-803D-3DA8FCE5370B}"/>
                      </a:ext>
                    </a:extLst>
                  </p14:cNvPr>
                  <p14:cNvContentPartPr/>
                  <p14:nvPr/>
                </p14:nvContentPartPr>
                <p14:xfrm>
                  <a:off x="9114007" y="2594781"/>
                  <a:ext cx="62640" cy="828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147996D5-008E-62BC-803D-3DA8FCE5370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105007" y="2585781"/>
                    <a:ext cx="802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6E46E8C-444C-73BD-FBC3-5AFD772FCA07}"/>
                      </a:ext>
                    </a:extLst>
                  </p14:cNvPr>
                  <p14:cNvContentPartPr/>
                  <p14:nvPr/>
                </p14:nvContentPartPr>
                <p14:xfrm>
                  <a:off x="9233527" y="2589741"/>
                  <a:ext cx="33840" cy="918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6E46E8C-444C-73BD-FBC3-5AFD772FCA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224527" y="2580741"/>
                    <a:ext cx="514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970879EA-4148-BA5B-7532-2FBEC7D758D1}"/>
                      </a:ext>
                    </a:extLst>
                  </p14:cNvPr>
                  <p14:cNvContentPartPr/>
                  <p14:nvPr/>
                </p14:nvContentPartPr>
                <p14:xfrm>
                  <a:off x="10007887" y="2614581"/>
                  <a:ext cx="4320" cy="896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970879EA-4148-BA5B-7532-2FBEC7D758D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998887" y="2605581"/>
                    <a:ext cx="2196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B0436EB-7FBC-986E-99DA-33655392A1CB}"/>
                      </a:ext>
                    </a:extLst>
                  </p14:cNvPr>
                  <p14:cNvContentPartPr/>
                  <p14:nvPr/>
                </p14:nvContentPartPr>
                <p14:xfrm>
                  <a:off x="10070887" y="2699541"/>
                  <a:ext cx="360" cy="3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B0436EB-7FBC-986E-99DA-33655392A1CB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061887" y="269054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5C907CC-546E-A6EB-78A9-A53E0FC913C7}"/>
                      </a:ext>
                    </a:extLst>
                  </p14:cNvPr>
                  <p14:cNvContentPartPr/>
                  <p14:nvPr/>
                </p14:nvContentPartPr>
                <p14:xfrm>
                  <a:off x="10088887" y="2606661"/>
                  <a:ext cx="46440" cy="91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5C907CC-546E-A6EB-78A9-A53E0FC913C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079887" y="2598021"/>
                    <a:ext cx="640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D3225A57-A379-A958-AFC2-A4599D832E87}"/>
                      </a:ext>
                    </a:extLst>
                  </p14:cNvPr>
                  <p14:cNvContentPartPr/>
                  <p14:nvPr/>
                </p14:nvContentPartPr>
                <p14:xfrm>
                  <a:off x="10192207" y="2617461"/>
                  <a:ext cx="33840" cy="856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D3225A57-A379-A958-AFC2-A4599D832E8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183207" y="2608461"/>
                    <a:ext cx="5148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6EF25758-D79E-C972-2AE3-E3F5309DC174}"/>
                      </a:ext>
                    </a:extLst>
                  </p14:cNvPr>
                  <p14:cNvContentPartPr/>
                  <p14:nvPr/>
                </p14:nvContentPartPr>
                <p14:xfrm>
                  <a:off x="10900687" y="2613861"/>
                  <a:ext cx="11160" cy="1198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EF25758-D79E-C972-2AE3-E3F5309DC17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892047" y="2605221"/>
                    <a:ext cx="288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46178D7-9965-623D-509E-6427BB74388D}"/>
                      </a:ext>
                    </a:extLst>
                  </p14:cNvPr>
                  <p14:cNvContentPartPr/>
                  <p14:nvPr/>
                </p14:nvContentPartPr>
                <p14:xfrm>
                  <a:off x="10973407" y="2707101"/>
                  <a:ext cx="360" cy="2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46178D7-9965-623D-509E-6427BB74388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964407" y="2698101"/>
                    <a:ext cx="1800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255DB337-1CA1-8EF0-DFC2-29CF512CDBA7}"/>
                      </a:ext>
                    </a:extLst>
                  </p14:cNvPr>
                  <p14:cNvContentPartPr/>
                  <p14:nvPr/>
                </p14:nvContentPartPr>
                <p14:xfrm>
                  <a:off x="10975567" y="2631501"/>
                  <a:ext cx="56880" cy="835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55DB337-1CA1-8EF0-DFC2-29CF512CDBA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966927" y="2622861"/>
                    <a:ext cx="7452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35C80C28-5E5A-237A-15B4-573AFEC4D2EE}"/>
                      </a:ext>
                    </a:extLst>
                  </p14:cNvPr>
                  <p14:cNvContentPartPr/>
                  <p14:nvPr/>
                </p14:nvContentPartPr>
                <p14:xfrm>
                  <a:off x="11073127" y="2623581"/>
                  <a:ext cx="43560" cy="741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35C80C28-5E5A-237A-15B4-573AFEC4D2E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1064487" y="2614941"/>
                    <a:ext cx="6120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AC27085-9F98-49A9-A7A3-FEEBDCE69271}"/>
                      </a:ext>
                    </a:extLst>
                  </p14:cNvPr>
                  <p14:cNvContentPartPr/>
                  <p14:nvPr/>
                </p14:nvContentPartPr>
                <p14:xfrm>
                  <a:off x="10054687" y="2912301"/>
                  <a:ext cx="57960" cy="759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AC27085-9F98-49A9-A7A3-FEEBDCE6927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046047" y="2903301"/>
                    <a:ext cx="7560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C467B4AC-F5B3-1910-3A0F-893D89E36177}"/>
                      </a:ext>
                    </a:extLst>
                  </p14:cNvPr>
                  <p14:cNvContentPartPr/>
                  <p14:nvPr/>
                </p14:nvContentPartPr>
                <p14:xfrm>
                  <a:off x="10052887" y="2915901"/>
                  <a:ext cx="75600" cy="85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C467B4AC-F5B3-1910-3A0F-893D89E3617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044247" y="2906901"/>
                    <a:ext cx="932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7297026-FC3B-C4CD-050F-9A76679C2813}"/>
                      </a:ext>
                    </a:extLst>
                  </p14:cNvPr>
                  <p14:cNvContentPartPr/>
                  <p14:nvPr/>
                </p14:nvContentPartPr>
                <p14:xfrm>
                  <a:off x="10042807" y="2868021"/>
                  <a:ext cx="106560" cy="25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7297026-FC3B-C4CD-050F-9A76679C281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0034167" y="2859021"/>
                    <a:ext cx="1242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7BAE923-E350-6164-5FA2-EA2DED11A5E8}"/>
                      </a:ext>
                    </a:extLst>
                  </p14:cNvPr>
                  <p14:cNvContentPartPr/>
                  <p14:nvPr/>
                </p14:nvContentPartPr>
                <p14:xfrm>
                  <a:off x="9533047" y="2240541"/>
                  <a:ext cx="58680" cy="75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7BAE923-E350-6164-5FA2-EA2DED11A5E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524047" y="2231541"/>
                    <a:ext cx="763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06AB7C6-31A9-92ED-FF26-0D4D723D4FA3}"/>
                      </a:ext>
                    </a:extLst>
                  </p14:cNvPr>
                  <p14:cNvContentPartPr/>
                  <p14:nvPr/>
                </p14:nvContentPartPr>
                <p14:xfrm>
                  <a:off x="9674167" y="2203821"/>
                  <a:ext cx="59760" cy="74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06AB7C6-31A9-92ED-FF26-0D4D723D4FA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665527" y="2195181"/>
                    <a:ext cx="7740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14E7EDA1-0DEA-B987-D39A-AC2A955B5C9E}"/>
                      </a:ext>
                    </a:extLst>
                  </p14:cNvPr>
                  <p14:cNvContentPartPr/>
                  <p14:nvPr/>
                </p14:nvContentPartPr>
                <p14:xfrm>
                  <a:off x="9780007" y="2264301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14E7EDA1-0DEA-B987-D39A-AC2A955B5C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771367" y="225566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59C798F-A953-DBAF-71FB-FE1B413B7383}"/>
                      </a:ext>
                    </a:extLst>
                  </p14:cNvPr>
                  <p14:cNvContentPartPr/>
                  <p14:nvPr/>
                </p14:nvContentPartPr>
                <p14:xfrm>
                  <a:off x="9834367" y="2199141"/>
                  <a:ext cx="49680" cy="669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59C798F-A953-DBAF-71FB-FE1B413B738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9825367" y="2190141"/>
                    <a:ext cx="6732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12F1F80-6CCC-D989-1BA1-163D0CBCF838}"/>
                      </a:ext>
                    </a:extLst>
                  </p14:cNvPr>
                  <p14:cNvContentPartPr/>
                  <p14:nvPr/>
                </p14:nvContentPartPr>
                <p14:xfrm>
                  <a:off x="9910327" y="2187261"/>
                  <a:ext cx="60120" cy="694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12F1F80-6CCC-D989-1BA1-163D0CBCF83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901327" y="2178621"/>
                    <a:ext cx="7776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2320EEF-97E1-9879-9EE0-A6895559CA31}"/>
                      </a:ext>
                    </a:extLst>
                  </p14:cNvPr>
                  <p14:cNvContentPartPr/>
                  <p14:nvPr/>
                </p14:nvContentPartPr>
                <p14:xfrm>
                  <a:off x="10389487" y="2238021"/>
                  <a:ext cx="100440" cy="61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2320EEF-97E1-9879-9EE0-A6895559CA3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0380847" y="2229021"/>
                    <a:ext cx="1180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7073A6E4-8341-1D76-5631-ED99930F8214}"/>
                      </a:ext>
                    </a:extLst>
                  </p14:cNvPr>
                  <p14:cNvContentPartPr/>
                  <p14:nvPr/>
                </p14:nvContentPartPr>
                <p14:xfrm>
                  <a:off x="10436287" y="2211381"/>
                  <a:ext cx="3600" cy="709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7073A6E4-8341-1D76-5631-ED99930F821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427287" y="2202741"/>
                    <a:ext cx="2124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5EEFD550-17FB-FB5E-4ACC-0EE5A26110DA}"/>
                      </a:ext>
                    </a:extLst>
                  </p14:cNvPr>
                  <p14:cNvContentPartPr/>
                  <p14:nvPr/>
                </p14:nvContentPartPr>
                <p14:xfrm>
                  <a:off x="10550767" y="2191941"/>
                  <a:ext cx="47520" cy="810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5EEFD550-17FB-FB5E-4ACC-0EE5A26110D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0541767" y="2182941"/>
                    <a:ext cx="6516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B5CEC27-00A1-4DA6-B8EA-00F763701520}"/>
                      </a:ext>
                    </a:extLst>
                  </p14:cNvPr>
                  <p14:cNvContentPartPr/>
                  <p14:nvPr/>
                </p14:nvContentPartPr>
                <p14:xfrm>
                  <a:off x="10641847" y="2234061"/>
                  <a:ext cx="4320" cy="3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0B5CEC27-00A1-4DA6-B8EA-00F763701520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632847" y="2225421"/>
                    <a:ext cx="219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08FB0D60-CCA0-DFE1-8AA8-DCE1EE14121A}"/>
                      </a:ext>
                    </a:extLst>
                  </p14:cNvPr>
                  <p14:cNvContentPartPr/>
                  <p14:nvPr/>
                </p14:nvContentPartPr>
                <p14:xfrm>
                  <a:off x="10685767" y="2188341"/>
                  <a:ext cx="38160" cy="658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08FB0D60-CCA0-DFE1-8AA8-DCE1EE14121A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0676767" y="2179701"/>
                    <a:ext cx="558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4D0A934-2B6B-6B6B-B6A0-ED6FB4BB36B6}"/>
                      </a:ext>
                    </a:extLst>
                  </p14:cNvPr>
                  <p14:cNvContentPartPr/>
                  <p14:nvPr/>
                </p14:nvContentPartPr>
                <p14:xfrm>
                  <a:off x="10782247" y="2194461"/>
                  <a:ext cx="52200" cy="810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4D0A934-2B6B-6B6B-B6A0-ED6FB4BB36B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773247" y="2185461"/>
                    <a:ext cx="6984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0481310-F0BB-EA9E-34E2-EAF5D8EE7585}"/>
                      </a:ext>
                    </a:extLst>
                  </p14:cNvPr>
                  <p14:cNvContentPartPr/>
                  <p14:nvPr/>
                </p14:nvContentPartPr>
                <p14:xfrm>
                  <a:off x="8984047" y="1912221"/>
                  <a:ext cx="3960" cy="1666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0481310-F0BB-EA9E-34E2-EAF5D8EE7585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975407" y="1903221"/>
                    <a:ext cx="216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32391D2-BA20-8637-917B-D8206F13A101}"/>
                      </a:ext>
                    </a:extLst>
                  </p14:cNvPr>
                  <p14:cNvContentPartPr/>
                  <p14:nvPr/>
                </p14:nvContentPartPr>
                <p14:xfrm>
                  <a:off x="8985487" y="1907541"/>
                  <a:ext cx="2231280" cy="1497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32391D2-BA20-8637-917B-D8206F13A101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976487" y="1898541"/>
                    <a:ext cx="224892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B62EDB7-C01F-CD61-5C5C-232AB50DEDE3}"/>
                      </a:ext>
                    </a:extLst>
                  </p14:cNvPr>
                  <p14:cNvContentPartPr/>
                  <p14:nvPr/>
                </p14:nvContentPartPr>
                <p14:xfrm>
                  <a:off x="11233687" y="2411541"/>
                  <a:ext cx="75600" cy="604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B62EDB7-C01F-CD61-5C5C-232AB50DEDE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1225047" y="2402901"/>
                    <a:ext cx="9324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AD214DC8-34A8-3EC2-3151-6914363FC49E}"/>
                      </a:ext>
                    </a:extLst>
                  </p14:cNvPr>
                  <p14:cNvContentPartPr/>
                  <p14:nvPr/>
                </p14:nvContentPartPr>
                <p14:xfrm>
                  <a:off x="11360047" y="2442501"/>
                  <a:ext cx="94320" cy="18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AD214DC8-34A8-3EC2-3151-6914363FC49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351047" y="2433861"/>
                    <a:ext cx="11196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60422AA4-FBD2-84FA-7CB4-91F3EFFBD49A}"/>
                      </a:ext>
                    </a:extLst>
                  </p14:cNvPr>
                  <p14:cNvContentPartPr/>
                  <p14:nvPr/>
                </p14:nvContentPartPr>
                <p14:xfrm>
                  <a:off x="11399647" y="2497581"/>
                  <a:ext cx="41400" cy="28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60422AA4-FBD2-84FA-7CB4-91F3EFFBD49A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1391007" y="2488941"/>
                    <a:ext cx="5904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5A65A855-89E4-D580-EB69-6F7806E16548}"/>
                      </a:ext>
                    </a:extLst>
                  </p14:cNvPr>
                  <p14:cNvContentPartPr/>
                  <p14:nvPr/>
                </p14:nvContentPartPr>
                <p14:xfrm>
                  <a:off x="11577847" y="2382381"/>
                  <a:ext cx="55440" cy="1130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5A65A855-89E4-D580-EB69-6F7806E1654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1569207" y="2373381"/>
                    <a:ext cx="7308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6D52C5B-2B96-DAE4-6824-71CA8045B6B8}"/>
                      </a:ext>
                    </a:extLst>
                  </p14:cNvPr>
                  <p14:cNvContentPartPr/>
                  <p14:nvPr/>
                </p14:nvContentPartPr>
                <p14:xfrm>
                  <a:off x="11674687" y="2401461"/>
                  <a:ext cx="52200" cy="1008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6D52C5B-2B96-DAE4-6824-71CA8045B6B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1665687" y="2392821"/>
                    <a:ext cx="6984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7457FFC-D701-6EDA-AC23-18AADBCB7641}"/>
                      </a:ext>
                    </a:extLst>
                  </p14:cNvPr>
                  <p14:cNvContentPartPr/>
                  <p14:nvPr/>
                </p14:nvContentPartPr>
                <p14:xfrm>
                  <a:off x="11347807" y="1906821"/>
                  <a:ext cx="78120" cy="954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7457FFC-D701-6EDA-AC23-18AADBCB7641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1338807" y="1897821"/>
                    <a:ext cx="957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D70422F8-249C-402C-E277-7A00480C32D9}"/>
                      </a:ext>
                    </a:extLst>
                  </p14:cNvPr>
                  <p14:cNvContentPartPr/>
                  <p14:nvPr/>
                </p14:nvContentPartPr>
                <p14:xfrm>
                  <a:off x="11466247" y="1936341"/>
                  <a:ext cx="46440" cy="25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D70422F8-249C-402C-E277-7A00480C32D9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1457607" y="1927341"/>
                    <a:ext cx="640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6EBFE5F-F824-6EE4-0300-68D4D1EB23E8}"/>
                      </a:ext>
                    </a:extLst>
                  </p14:cNvPr>
                  <p14:cNvContentPartPr/>
                  <p14:nvPr/>
                </p14:nvContentPartPr>
                <p14:xfrm>
                  <a:off x="11475967" y="1997181"/>
                  <a:ext cx="37440" cy="39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6EBFE5F-F824-6EE4-0300-68D4D1EB23E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1466967" y="1988181"/>
                    <a:ext cx="5508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40E33F72-424B-52BB-A8FD-7F47431BD89C}"/>
                      </a:ext>
                    </a:extLst>
                  </p14:cNvPr>
                  <p14:cNvContentPartPr/>
                  <p14:nvPr/>
                </p14:nvContentPartPr>
                <p14:xfrm>
                  <a:off x="11620687" y="1894941"/>
                  <a:ext cx="70200" cy="1036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40E33F72-424B-52BB-A8FD-7F47431BD89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1611687" y="1885941"/>
                    <a:ext cx="878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8CB710A4-37FB-F9C1-6C1D-EA903F95AF2B}"/>
                      </a:ext>
                    </a:extLst>
                  </p14:cNvPr>
                  <p14:cNvContentPartPr/>
                  <p14:nvPr/>
                </p14:nvContentPartPr>
                <p14:xfrm>
                  <a:off x="11776567" y="1909701"/>
                  <a:ext cx="56160" cy="1018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8CB710A4-37FB-F9C1-6C1D-EA903F95AF2B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1767927" y="1900701"/>
                    <a:ext cx="73800" cy="119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AE4002-BF9E-F853-9AD7-3DC3BDEEC01E}"/>
                    </a:ext>
                  </a:extLst>
                </p14:cNvPr>
                <p14:cNvContentPartPr/>
                <p14:nvPr/>
              </p14:nvContentPartPr>
              <p14:xfrm>
                <a:off x="10267447" y="4094181"/>
                <a:ext cx="11880" cy="147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AE4002-BF9E-F853-9AD7-3DC3BDEEC01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58807" y="4085541"/>
                  <a:ext cx="2952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132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E448-BFAC-3A4C-9FE0-85B5EEC6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CI for a New Unknown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D26041-7B78-4248-A884-5AEA2FCCD8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/>
                  <a:t>We’ve looked at how to create a CI for a population mean:</a:t>
                </a:r>
              </a:p>
              <a:p>
                <a:pPr>
                  <a:lnSpc>
                    <a:spcPct val="100000"/>
                  </a:lnSpc>
                </a:pPr>
                <a:endParaRPr lang="en-US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/>
                  <a:t>				C.I.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800" dirty="0"/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800" dirty="0"/>
                  <a:t>In doing so, what did we have to assume?? </a:t>
                </a:r>
                <a:r>
                  <a:rPr lang="en-US" sz="1800" dirty="0">
                    <a:solidFill>
                      <a:srgbClr val="7030A0"/>
                    </a:solidFill>
                  </a:rPr>
                  <a:t>Population standard deviation 𝞂 was KNOWN!</a:t>
                </a:r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800" dirty="0"/>
                  <a:t>Is this practical?? </a:t>
                </a:r>
                <a:r>
                  <a:rPr lang="en-US" sz="1800" dirty="0">
                    <a:solidFill>
                      <a:srgbClr val="7030A0"/>
                    </a:solidFill>
                  </a:rPr>
                  <a:t>NO!! It’s a </a:t>
                </a:r>
                <a:r>
                  <a:rPr lang="en-US" sz="1800" dirty="0" err="1">
                    <a:solidFill>
                      <a:srgbClr val="7030A0"/>
                    </a:solidFill>
                  </a:rPr>
                  <a:t>veryyy</a:t>
                </a:r>
                <a:r>
                  <a:rPr lang="en-US" sz="1800" dirty="0">
                    <a:solidFill>
                      <a:srgbClr val="7030A0"/>
                    </a:solidFill>
                  </a:rPr>
                  <a:t> big assumption, unlikely to be known.</a:t>
                </a:r>
              </a:p>
              <a:p>
                <a:pPr marL="457200" indent="-457200">
                  <a:lnSpc>
                    <a:spcPct val="100000"/>
                  </a:lnSpc>
                </a:pPr>
                <a:endParaRPr lang="en-US" sz="1800" dirty="0"/>
              </a:p>
              <a:p>
                <a:pPr marL="457200" indent="-457200">
                  <a:lnSpc>
                    <a:spcPct val="100000"/>
                  </a:lnSpc>
                </a:pPr>
                <a:r>
                  <a:rPr lang="en-US" sz="1800" dirty="0"/>
                  <a:t>What do we do when we don’t have this information? Any ideas???</a:t>
                </a:r>
              </a:p>
              <a:p>
                <a:pPr marL="1066785" lvl="1" indent="-4572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rgbClr val="7030A0"/>
                    </a:solidFill>
                  </a:rPr>
                  <a:t>If we known the value of 𝞂, we can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estimate</a:t>
                </a:r>
                <a:r>
                  <a:rPr lang="en-US" sz="1800" dirty="0">
                    <a:solidFill>
                      <a:srgbClr val="7030A0"/>
                    </a:solidFill>
                  </a:rPr>
                  <a:t> it with our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sample standard deviation</a:t>
                </a:r>
                <a:r>
                  <a:rPr lang="en-US" sz="1800" dirty="0">
                    <a:solidFill>
                      <a:srgbClr val="7030A0"/>
                    </a:solidFill>
                  </a:rPr>
                  <a:t>!!</a:t>
                </a:r>
              </a:p>
              <a:p>
                <a:pPr marL="1066785" lvl="1" indent="-4572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rgbClr val="7030A0"/>
                    </a:solidFill>
                  </a:rPr>
                  <a:t>This intuitively makes sense! It is essentially the same thing we are doing with the population mean too. We use our sample mean as a point estimator!</a:t>
                </a:r>
              </a:p>
              <a:p>
                <a:pPr marL="1676369" lvl="2" indent="-4572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rgbClr val="7030A0"/>
                    </a:solidFill>
                  </a:rPr>
                  <a:t>And the population mean is ultimately what we are after, so we then give an interval around the point estimator, the sample mean.</a:t>
                </a:r>
              </a:p>
              <a:p>
                <a:pPr marL="1676369" lvl="2" indent="-4572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>
                    <a:solidFill>
                      <a:srgbClr val="7030A0"/>
                    </a:solidFill>
                  </a:rPr>
                  <a:t>With the population standard deviation, we aren’t necessarily interested in this quantity, but we still need it! So just having a single point estimator suffices</a:t>
                </a:r>
                <a:r>
                  <a:rPr lang="en-US" sz="1800" dirty="0"/>
                  <a:t>!</a:t>
                </a:r>
              </a:p>
              <a:p>
                <a:pPr marL="1066785" lvl="1" indent="-457200">
                  <a:lnSpc>
                    <a:spcPct val="100000"/>
                  </a:lnSpc>
                  <a:spcBef>
                    <a:spcPts val="0"/>
                  </a:spcBef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D26041-7B78-4248-A884-5AEA2FCCD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35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99229D7-015F-DEC2-FA14-09127A84D2F0}"/>
              </a:ext>
            </a:extLst>
          </p:cNvPr>
          <p:cNvGrpSpPr/>
          <p:nvPr/>
        </p:nvGrpSpPr>
        <p:grpSpPr>
          <a:xfrm>
            <a:off x="9839600" y="3620733"/>
            <a:ext cx="1936800" cy="387000"/>
            <a:chOff x="9081967" y="3331701"/>
            <a:chExt cx="1936800" cy="387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A02C01-CF61-FE98-3AA7-375E5E47E4FA}"/>
                </a:ext>
              </a:extLst>
            </p:cNvPr>
            <p:cNvGrpSpPr/>
            <p:nvPr/>
          </p:nvGrpSpPr>
          <p:grpSpPr>
            <a:xfrm>
              <a:off x="9284287" y="3431061"/>
              <a:ext cx="1587960" cy="205920"/>
              <a:chOff x="9284287" y="3431061"/>
              <a:chExt cx="1587960" cy="20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5C0F4E9-9A48-C30C-DEF8-E42891F445C6}"/>
                      </a:ext>
                    </a:extLst>
                  </p14:cNvPr>
                  <p14:cNvContentPartPr/>
                  <p14:nvPr/>
                </p14:nvContentPartPr>
                <p14:xfrm>
                  <a:off x="9284287" y="3472461"/>
                  <a:ext cx="295560" cy="123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5C0F4E9-9A48-C30C-DEF8-E42891F445C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75287" y="3463461"/>
                    <a:ext cx="3132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C292165-8E7A-46A0-EEC3-9408B38EA0D4}"/>
                      </a:ext>
                    </a:extLst>
                  </p14:cNvPr>
                  <p14:cNvContentPartPr/>
                  <p14:nvPr/>
                </p14:nvContentPartPr>
                <p14:xfrm>
                  <a:off x="9791527" y="3525021"/>
                  <a:ext cx="705240" cy="129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C292165-8E7A-46A0-EEC3-9408B38EA0D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782887" y="3516021"/>
                    <a:ext cx="7228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9A040CFD-94AB-07E0-91B3-B5B725FF7517}"/>
                      </a:ext>
                    </a:extLst>
                  </p14:cNvPr>
                  <p14:cNvContentPartPr/>
                  <p14:nvPr/>
                </p14:nvContentPartPr>
                <p14:xfrm>
                  <a:off x="10381927" y="3482901"/>
                  <a:ext cx="190080" cy="1036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9A040CFD-94AB-07E0-91B3-B5B725FF751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372927" y="3473901"/>
                    <a:ext cx="20772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A0E17A9-8E50-8BB7-BD83-92039B0B89E1}"/>
                      </a:ext>
                    </a:extLst>
                  </p14:cNvPr>
                  <p14:cNvContentPartPr/>
                  <p14:nvPr/>
                </p14:nvContentPartPr>
                <p14:xfrm>
                  <a:off x="10712767" y="3431061"/>
                  <a:ext cx="159480" cy="2059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A0E17A9-8E50-8BB7-BD83-92039B0B89E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704127" y="3422061"/>
                    <a:ext cx="177120" cy="223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322021-C121-20DD-3FFD-E3D309E63465}"/>
                    </a:ext>
                  </a:extLst>
                </p14:cNvPr>
                <p14:cNvContentPartPr/>
                <p14:nvPr/>
              </p14:nvContentPartPr>
              <p14:xfrm>
                <a:off x="9081967" y="3334581"/>
                <a:ext cx="538920" cy="38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322021-C121-20DD-3FFD-E3D309E634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2967" y="3325941"/>
                  <a:ext cx="556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EE2A5F-A83F-44E3-C169-C8ABD1253E69}"/>
                    </a:ext>
                  </a:extLst>
                </p14:cNvPr>
                <p14:cNvContentPartPr/>
                <p14:nvPr/>
              </p14:nvContentPartPr>
              <p14:xfrm>
                <a:off x="10622047" y="3331701"/>
                <a:ext cx="396720" cy="37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EE2A5F-A83F-44E3-C169-C8ABD1253E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3047" y="3323061"/>
                  <a:ext cx="414360" cy="39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5457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1273-5D1B-A74C-AC13-80BCA83A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77751"/>
            <a:ext cx="10515600" cy="1325563"/>
          </a:xfrm>
        </p:spPr>
        <p:txBody>
          <a:bodyPr/>
          <a:lstStyle/>
          <a:p>
            <a:r>
              <a:rPr lang="en-US" dirty="0"/>
              <a:t>Final Confidence Interval for 𝜇, unknown 𝞂! 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96D9-BD5D-284F-A2A4-F8784D545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084" y="1004001"/>
                <a:ext cx="11653661" cy="571018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goal is still to find an estimate for the unknown population mean 𝜇!</a:t>
                </a:r>
              </a:p>
              <a:p>
                <a:pPr marL="0" indent="0">
                  <a:buNone/>
                </a:pPr>
                <a:r>
                  <a:rPr lang="en-US" sz="2000" dirty="0">
                    <a:highlight>
                      <a:srgbClr val="00FF00"/>
                    </a:highlight>
                  </a:rPr>
                  <a:t>*** But now we have to </a:t>
                </a:r>
                <a:r>
                  <a:rPr lang="en-US" sz="2000" b="1" dirty="0">
                    <a:highlight>
                      <a:srgbClr val="00FF00"/>
                    </a:highlight>
                  </a:rPr>
                  <a:t>estimate</a:t>
                </a:r>
                <a:r>
                  <a:rPr lang="en-US" sz="2000" dirty="0">
                    <a:highlight>
                      <a:srgbClr val="00FF00"/>
                    </a:highlight>
                  </a:rPr>
                  <a:t> the </a:t>
                </a:r>
                <a:r>
                  <a:rPr lang="en-US" sz="2000" u="sng" dirty="0">
                    <a:highlight>
                      <a:srgbClr val="00FF00"/>
                    </a:highlight>
                  </a:rPr>
                  <a:t>population standard deviation</a:t>
                </a:r>
                <a:r>
                  <a:rPr lang="en-US" sz="2000" dirty="0">
                    <a:highlight>
                      <a:srgbClr val="00FF00"/>
                    </a:highlight>
                  </a:rPr>
                  <a:t> 𝞂 is with our </a:t>
                </a:r>
                <a:r>
                  <a:rPr lang="en-US" sz="2000" u="sng" dirty="0">
                    <a:highlight>
                      <a:srgbClr val="00FF00"/>
                    </a:highlight>
                  </a:rPr>
                  <a:t>sample standard deviation</a:t>
                </a:r>
                <a:r>
                  <a:rPr lang="en-US" sz="2000" dirty="0">
                    <a:highlight>
                      <a:srgbClr val="00FF00"/>
                    </a:highlight>
                  </a:rPr>
                  <a:t> </a:t>
                </a:r>
                <a:r>
                  <a:rPr lang="en-US" sz="2000" i="1" dirty="0">
                    <a:highlight>
                      <a:srgbClr val="00FF00"/>
                    </a:highlight>
                  </a:rPr>
                  <a:t>s</a:t>
                </a:r>
                <a:r>
                  <a:rPr lang="en-US" sz="2000" dirty="0">
                    <a:highlight>
                      <a:srgbClr val="00FF00"/>
                    </a:highlight>
                  </a:rPr>
                  <a:t>!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So we have a new procedure! And specifically, a new </a:t>
                </a:r>
                <a:r>
                  <a:rPr lang="en-US" sz="2000" u="sng" dirty="0"/>
                  <a:t>critical value</a:t>
                </a:r>
                <a:r>
                  <a:rPr lang="en-US" sz="2000" dirty="0"/>
                  <a:t> and </a:t>
                </a:r>
                <a:r>
                  <a:rPr lang="en-US" sz="2000" u="sng" dirty="0"/>
                  <a:t>standard error</a:t>
                </a:r>
                <a:r>
                  <a:rPr lang="en-US" sz="2000" dirty="0"/>
                  <a:t>!</a:t>
                </a:r>
              </a:p>
              <a:p>
                <a:r>
                  <a:rPr lang="en-US" sz="2000" dirty="0"/>
                  <a:t>It is now based on the </a:t>
                </a:r>
                <a:r>
                  <a:rPr lang="en-US" sz="2000" b="1" i="1" dirty="0"/>
                  <a:t>t</a:t>
                </a:r>
                <a:r>
                  <a:rPr lang="en-US" sz="2000" b="1" dirty="0"/>
                  <a:t>-distribution</a:t>
                </a:r>
                <a:r>
                  <a:rPr lang="en-US" sz="2000" dirty="0"/>
                  <a:t> rather than the </a:t>
                </a:r>
                <a:r>
                  <a:rPr lang="en-US" sz="2000" u="sng" dirty="0"/>
                  <a:t>standard normal distribution Z</a:t>
                </a:r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u="sng" dirty="0"/>
              </a:p>
              <a:p>
                <a:pPr marL="0" indent="0">
                  <a:buNone/>
                </a:pPr>
                <a:r>
                  <a:rPr lang="en-US" sz="2000" u="sng" dirty="0"/>
                  <a:t>1 Mean T Interval</a:t>
                </a:r>
              </a:p>
              <a:p>
                <a:pPr marL="0" indent="0">
                  <a:buNone/>
                </a:pPr>
                <a:endParaRPr lang="en-US" sz="2000" u="sng" dirty="0"/>
              </a:p>
              <a:p>
                <a:pPr marL="0" indent="0">
                  <a:buNone/>
                </a:pPr>
                <a:r>
                  <a:rPr lang="en-US" sz="2000" dirty="0"/>
                  <a:t>C.I. = Point Estimate ± Margin of Error,     MOE = CV * SE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00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/>
                      </a:rPr>
                      <m:t>  </m:t>
                    </m:r>
                    <m:r>
                      <a:rPr lang="en-US" sz="200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𝑑𝑓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dirty="0"/>
                  <a:t>       →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df = Degrees of freedom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96D9-BD5D-284F-A2A4-F8784D545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084" y="1004001"/>
                <a:ext cx="11653661" cy="5710188"/>
              </a:xfrm>
              <a:blipFill>
                <a:blip r:embed="rId2"/>
                <a:stretch>
                  <a:fillRect l="-544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B9005E-680C-B943-9BE3-D02BC78D0DA1}"/>
              </a:ext>
            </a:extLst>
          </p:cNvPr>
          <p:cNvSpPr txBox="1"/>
          <p:nvPr/>
        </p:nvSpPr>
        <p:spPr>
          <a:xfrm>
            <a:off x="8415161" y="5267639"/>
            <a:ext cx="3677884" cy="14465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Still same interpretation!!</a:t>
            </a:r>
          </a:p>
          <a:p>
            <a:endParaRPr lang="en-US" sz="1400" dirty="0"/>
          </a:p>
          <a:p>
            <a:r>
              <a:rPr lang="en-US" sz="1400" dirty="0"/>
              <a:t>I am </a:t>
            </a:r>
            <a:r>
              <a:rPr lang="en-US" sz="1400" u="sng" dirty="0"/>
              <a:t>% confident</a:t>
            </a:r>
            <a:r>
              <a:rPr lang="en-US" sz="1400" dirty="0"/>
              <a:t> that the true/population </a:t>
            </a:r>
            <a:r>
              <a:rPr lang="en-US" sz="1400" u="sng" dirty="0"/>
              <a:t>parameter + context</a:t>
            </a:r>
            <a:r>
              <a:rPr lang="en-US" sz="1400" dirty="0"/>
              <a:t> is between </a:t>
            </a:r>
            <a:r>
              <a:rPr lang="en-US" sz="1400" u="sng" dirty="0"/>
              <a:t>(lower bound)</a:t>
            </a:r>
            <a:r>
              <a:rPr lang="en-US" sz="1400" dirty="0"/>
              <a:t> and </a:t>
            </a:r>
            <a:r>
              <a:rPr lang="en-US" sz="1400" u="sng" dirty="0"/>
              <a:t>(upper bound)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D3694D-E798-C84D-81CF-F7AD14750FA1}"/>
              </a:ext>
            </a:extLst>
          </p:cNvPr>
          <p:cNvSpPr txBox="1"/>
          <p:nvPr/>
        </p:nvSpPr>
        <p:spPr>
          <a:xfrm>
            <a:off x="3380494" y="3244334"/>
            <a:ext cx="44781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This is </a:t>
            </a:r>
            <a:r>
              <a:rPr lang="en-US" dirty="0" err="1"/>
              <a:t>wayyy</a:t>
            </a:r>
            <a:r>
              <a:rPr lang="en-US" dirty="0"/>
              <a:t> more common than a Z Interval!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22A3FC-6010-BAA3-0304-052EC5CCD8FE}"/>
              </a:ext>
            </a:extLst>
          </p:cNvPr>
          <p:cNvGrpSpPr/>
          <p:nvPr/>
        </p:nvGrpSpPr>
        <p:grpSpPr>
          <a:xfrm>
            <a:off x="9443767" y="4035647"/>
            <a:ext cx="1936800" cy="387000"/>
            <a:chOff x="9081967" y="3331701"/>
            <a:chExt cx="1936800" cy="387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5B65CA-27EF-176F-6F0A-DA810B708518}"/>
                </a:ext>
              </a:extLst>
            </p:cNvPr>
            <p:cNvGrpSpPr/>
            <p:nvPr/>
          </p:nvGrpSpPr>
          <p:grpSpPr>
            <a:xfrm>
              <a:off x="9284287" y="3431061"/>
              <a:ext cx="1587960" cy="205920"/>
              <a:chOff x="9284287" y="3431061"/>
              <a:chExt cx="1587960" cy="20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9A6B4D3-54EE-5E59-6CC0-D6D59BF57235}"/>
                      </a:ext>
                    </a:extLst>
                  </p14:cNvPr>
                  <p14:cNvContentPartPr/>
                  <p14:nvPr/>
                </p14:nvContentPartPr>
                <p14:xfrm>
                  <a:off x="9284287" y="3472461"/>
                  <a:ext cx="295560" cy="1234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9A6B4D3-54EE-5E59-6CC0-D6D59BF5723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75287" y="3463461"/>
                    <a:ext cx="3132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D683E48-71EF-4D9E-B920-A43F7EADE541}"/>
                      </a:ext>
                    </a:extLst>
                  </p14:cNvPr>
                  <p14:cNvContentPartPr/>
                  <p14:nvPr/>
                </p14:nvContentPartPr>
                <p14:xfrm>
                  <a:off x="9791527" y="3525021"/>
                  <a:ext cx="705240" cy="129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D683E48-71EF-4D9E-B920-A43F7EADE54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782887" y="3516021"/>
                    <a:ext cx="7228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95482C98-4457-AD75-EFF8-6B1869F2CB46}"/>
                      </a:ext>
                    </a:extLst>
                  </p14:cNvPr>
                  <p14:cNvContentPartPr/>
                  <p14:nvPr/>
                </p14:nvContentPartPr>
                <p14:xfrm>
                  <a:off x="10381927" y="3482901"/>
                  <a:ext cx="190080" cy="1036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95482C98-4457-AD75-EFF8-6B1869F2CB4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372927" y="3473901"/>
                    <a:ext cx="20772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7077494-4D0A-D5F0-7068-AC81572A1DA1}"/>
                      </a:ext>
                    </a:extLst>
                  </p14:cNvPr>
                  <p14:cNvContentPartPr/>
                  <p14:nvPr/>
                </p14:nvContentPartPr>
                <p14:xfrm>
                  <a:off x="10712767" y="3431061"/>
                  <a:ext cx="159480" cy="2059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7077494-4D0A-D5F0-7068-AC81572A1DA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704127" y="3422061"/>
                    <a:ext cx="177120" cy="223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DB41C0-9DEE-2533-133E-185945EA4B7B}"/>
                    </a:ext>
                  </a:extLst>
                </p14:cNvPr>
                <p14:cNvContentPartPr/>
                <p14:nvPr/>
              </p14:nvContentPartPr>
              <p14:xfrm>
                <a:off x="9081967" y="3334581"/>
                <a:ext cx="538920" cy="38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DB41C0-9DEE-2533-133E-185945EA4B7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72967" y="3325941"/>
                  <a:ext cx="556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FC1DDE-990A-63F7-8833-9202B85C49CC}"/>
                    </a:ext>
                  </a:extLst>
                </p14:cNvPr>
                <p14:cNvContentPartPr/>
                <p14:nvPr/>
              </p14:nvContentPartPr>
              <p14:xfrm>
                <a:off x="10622047" y="3331701"/>
                <a:ext cx="396720" cy="37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FC1DDE-990A-63F7-8833-9202B85C49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13047" y="3323061"/>
                  <a:ext cx="414360" cy="390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060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709F-9563-F647-88FD-24E51273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 for Known vs Unknown 𝞂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C7742-F1E1-064A-8A71-A243952F0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Because we have to </a:t>
            </a:r>
            <a:r>
              <a:rPr lang="en-US" sz="1800" b="1" dirty="0"/>
              <a:t>estimate</a:t>
            </a:r>
            <a:r>
              <a:rPr lang="en-US" sz="1800" dirty="0"/>
              <a:t> an </a:t>
            </a:r>
            <a:r>
              <a:rPr lang="en-US" sz="1800" u="sng" dirty="0"/>
              <a:t>extra parameter</a:t>
            </a:r>
            <a:r>
              <a:rPr lang="en-US" sz="1800" dirty="0"/>
              <a:t>, there is </a:t>
            </a:r>
            <a:r>
              <a:rPr lang="en-US" sz="1800" u="sng" dirty="0"/>
              <a:t>inherently more variability in a </a:t>
            </a:r>
            <a:r>
              <a:rPr lang="en-US" sz="1800" i="1" u="sng" dirty="0"/>
              <a:t>t</a:t>
            </a:r>
            <a:r>
              <a:rPr lang="en-US" sz="1800" u="sng" dirty="0"/>
              <a:t>-interval</a:t>
            </a:r>
            <a:r>
              <a:rPr lang="en-US" sz="1800" dirty="0"/>
              <a:t>!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This makes sense! Sample means vary from sample to sample, so do the standard deviations!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So to account for that extra level of </a:t>
            </a:r>
            <a:r>
              <a:rPr lang="en-US" sz="1800" u="sng" dirty="0"/>
              <a:t>uncertainty</a:t>
            </a:r>
            <a:r>
              <a:rPr lang="en-US" sz="1800" dirty="0"/>
              <a:t>, </a:t>
            </a:r>
            <a:r>
              <a:rPr lang="en-US" sz="1800" b="1" i="1" dirty="0"/>
              <a:t>t</a:t>
            </a:r>
            <a:r>
              <a:rPr lang="en-US" sz="1800" b="1" dirty="0"/>
              <a:t>-intervals</a:t>
            </a:r>
            <a:r>
              <a:rPr lang="en-US" sz="1800" dirty="0"/>
              <a:t> produce </a:t>
            </a:r>
            <a:r>
              <a:rPr lang="en-US" sz="1800" u="sng" dirty="0"/>
              <a:t>wider intervals</a:t>
            </a:r>
            <a:r>
              <a:rPr lang="en-US" sz="1800" dirty="0"/>
              <a:t> compared to Z-intervals (for the same confidence level and sample size).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AF72C-5868-5C48-AF15-40486F290776}"/>
              </a:ext>
            </a:extLst>
          </p:cNvPr>
          <p:cNvGrpSpPr/>
          <p:nvPr/>
        </p:nvGrpSpPr>
        <p:grpSpPr>
          <a:xfrm>
            <a:off x="6096000" y="4591435"/>
            <a:ext cx="5440966" cy="750332"/>
            <a:chOff x="2299628" y="4171434"/>
            <a:chExt cx="5440966" cy="75033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A6DA4A-5B3D-5447-B5CF-52B8A014DAAB}"/>
                </a:ext>
              </a:extLst>
            </p:cNvPr>
            <p:cNvCxnSpPr/>
            <p:nvPr/>
          </p:nvCxnSpPr>
          <p:spPr>
            <a:xfrm>
              <a:off x="3111500" y="4356100"/>
              <a:ext cx="35433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E47715-15E6-454A-BC33-7442BE30EAB7}"/>
                </a:ext>
              </a:extLst>
            </p:cNvPr>
            <p:cNvCxnSpPr>
              <a:cxnSpLocks/>
            </p:cNvCxnSpPr>
            <p:nvPr/>
          </p:nvCxnSpPr>
          <p:spPr>
            <a:xfrm>
              <a:off x="3568700" y="4737100"/>
              <a:ext cx="252730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497443-DB60-F54C-B614-8ADEC8C402AE}"/>
                </a:ext>
              </a:extLst>
            </p:cNvPr>
            <p:cNvSpPr txBox="1"/>
            <p:nvPr/>
          </p:nvSpPr>
          <p:spPr>
            <a:xfrm>
              <a:off x="2299628" y="4171434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95% 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D6C3E-C063-B649-8324-71336AAE6768}"/>
                </a:ext>
              </a:extLst>
            </p:cNvPr>
            <p:cNvSpPr txBox="1"/>
            <p:nvPr/>
          </p:nvSpPr>
          <p:spPr>
            <a:xfrm>
              <a:off x="2808556" y="4552434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95% 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320AED-18C5-2842-AE3B-263E62CDBC54}"/>
                </a:ext>
              </a:extLst>
            </p:cNvPr>
            <p:cNvSpPr txBox="1"/>
            <p:nvPr/>
          </p:nvSpPr>
          <p:spPr>
            <a:xfrm>
              <a:off x="6706528" y="4171434"/>
              <a:ext cx="103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t-interval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BA007B-3A29-4E4A-8887-38A02698C532}"/>
                </a:ext>
              </a:extLst>
            </p:cNvPr>
            <p:cNvSpPr txBox="1"/>
            <p:nvPr/>
          </p:nvSpPr>
          <p:spPr>
            <a:xfrm>
              <a:off x="6205749" y="4535766"/>
              <a:ext cx="1066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Z-interval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004C0C-CBFC-4C43-9240-042EBE7C0DEE}"/>
              </a:ext>
            </a:extLst>
          </p:cNvPr>
          <p:cNvGrpSpPr/>
          <p:nvPr/>
        </p:nvGrpSpPr>
        <p:grpSpPr>
          <a:xfrm>
            <a:off x="1793452" y="3755033"/>
            <a:ext cx="3860800" cy="2336800"/>
            <a:chOff x="1223694" y="3607701"/>
            <a:chExt cx="3860800" cy="23368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E46CD3-200F-BA4E-8AD4-BD2E77D4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3694" y="3607701"/>
              <a:ext cx="3860800" cy="23368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06E194-ECF2-B345-8DFA-6C6BD4D98DA0}"/>
                </a:ext>
              </a:extLst>
            </p:cNvPr>
            <p:cNvGrpSpPr/>
            <p:nvPr/>
          </p:nvGrpSpPr>
          <p:grpSpPr>
            <a:xfrm>
              <a:off x="2343880" y="4919320"/>
              <a:ext cx="1646640" cy="280080"/>
              <a:chOff x="2343880" y="4919320"/>
              <a:chExt cx="1646640" cy="28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DB63783-B4AD-7E41-9487-19A49E413094}"/>
                      </a:ext>
                    </a:extLst>
                  </p14:cNvPr>
                  <p14:cNvContentPartPr/>
                  <p14:nvPr/>
                </p14:nvContentPartPr>
                <p14:xfrm>
                  <a:off x="3976120" y="4950640"/>
                  <a:ext cx="9000" cy="2354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DB63783-B4AD-7E41-9487-19A49E41309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67120" y="4942000"/>
                    <a:ext cx="2664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587FBED-EE83-CD43-A44E-C83072B74EBF}"/>
                      </a:ext>
                    </a:extLst>
                  </p14:cNvPr>
                  <p14:cNvContentPartPr/>
                  <p14:nvPr/>
                </p14:nvContentPartPr>
                <p14:xfrm>
                  <a:off x="2343880" y="4930480"/>
                  <a:ext cx="21240" cy="2689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587FBED-EE83-CD43-A44E-C83072B74EB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335240" y="4921840"/>
                    <a:ext cx="3888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B3590FB0-749F-1040-A6AF-07F5807F777F}"/>
                      </a:ext>
                    </a:extLst>
                  </p14:cNvPr>
                  <p14:cNvContentPartPr/>
                  <p14:nvPr/>
                </p14:nvContentPartPr>
                <p14:xfrm>
                  <a:off x="2383120" y="4919320"/>
                  <a:ext cx="1607400" cy="34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B3590FB0-749F-1040-A6AF-07F5807F777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374480" y="4910320"/>
                    <a:ext cx="1625040" cy="51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23A9BD-FC06-6945-B5F6-A9A308DF6094}"/>
                    </a:ext>
                  </a:extLst>
                </p14:cNvPr>
                <p14:cNvContentPartPr/>
                <p14:nvPr/>
              </p14:nvContentPartPr>
              <p14:xfrm>
                <a:off x="2157400" y="4809880"/>
                <a:ext cx="1979280" cy="41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23A9BD-FC06-6945-B5F6-A9A308DF60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48400" y="4800880"/>
                  <a:ext cx="1996920" cy="428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3A40FD-B4DB-1B42-A317-A33799972A0F}"/>
                </a:ext>
              </a:extLst>
            </p:cNvPr>
            <p:cNvSpPr txBox="1"/>
            <p:nvPr/>
          </p:nvSpPr>
          <p:spPr>
            <a:xfrm>
              <a:off x="2793142" y="4880274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95% 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6D5DE5-AA12-EE4D-A15D-3B02CB54B9ED}"/>
                </a:ext>
              </a:extLst>
            </p:cNvPr>
            <p:cNvSpPr txBox="1"/>
            <p:nvPr/>
          </p:nvSpPr>
          <p:spPr>
            <a:xfrm>
              <a:off x="2831088" y="453990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95% 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E5291F-5D6E-DF47-93A3-3272D4013CE7}"/>
                </a:ext>
              </a:extLst>
            </p:cNvPr>
            <p:cNvSpPr txBox="1"/>
            <p:nvPr/>
          </p:nvSpPr>
          <p:spPr>
            <a:xfrm>
              <a:off x="3667098" y="5341767"/>
              <a:ext cx="821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Z* </a:t>
              </a:r>
              <a:r>
                <a:rPr lang="en-US" dirty="0"/>
                <a:t>&lt;</a:t>
              </a:r>
              <a:r>
                <a:rPr lang="en-US" dirty="0">
                  <a:solidFill>
                    <a:srgbClr val="FF0000"/>
                  </a:solidFill>
                </a:rPr>
                <a:t> t*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BB4D161-DDB8-C54E-A84A-C8BA5688E36B}"/>
              </a:ext>
            </a:extLst>
          </p:cNvPr>
          <p:cNvSpPr txBox="1"/>
          <p:nvPr/>
        </p:nvSpPr>
        <p:spPr>
          <a:xfrm>
            <a:off x="2496457" y="6361805"/>
            <a:ext cx="2520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vassarstats.net</a:t>
            </a:r>
            <a:r>
              <a:rPr lang="en-US" sz="1000" dirty="0"/>
              <a:t>/textbook/ch9pt3.html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8389AE3-BD79-EA8D-B8D1-6729684BB289}"/>
              </a:ext>
            </a:extLst>
          </p:cNvPr>
          <p:cNvGrpSpPr/>
          <p:nvPr/>
        </p:nvGrpSpPr>
        <p:grpSpPr>
          <a:xfrm>
            <a:off x="4583256" y="5266048"/>
            <a:ext cx="94680" cy="60840"/>
            <a:chOff x="4583256" y="5266048"/>
            <a:chExt cx="9468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657622E-6F8F-F6CC-7386-E4D57D3EFC09}"/>
                    </a:ext>
                  </a:extLst>
                </p14:cNvPr>
                <p14:cNvContentPartPr/>
                <p14:nvPr/>
              </p14:nvContentPartPr>
              <p14:xfrm>
                <a:off x="4583256" y="5300248"/>
                <a:ext cx="70920" cy="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657622E-6F8F-F6CC-7386-E4D57D3EFC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74616" y="5291248"/>
                  <a:ext cx="88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F6D7FD9-0E69-565F-4F26-834CB52D5044}"/>
                    </a:ext>
                  </a:extLst>
                </p14:cNvPr>
                <p14:cNvContentPartPr/>
                <p14:nvPr/>
              </p14:nvContentPartPr>
              <p14:xfrm>
                <a:off x="4635816" y="5266048"/>
                <a:ext cx="42120" cy="60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F6D7FD9-0E69-565F-4F26-834CB52D504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27176" y="5257408"/>
                  <a:ext cx="5976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CE0675-C5F8-8AC7-1F84-5D6955980EE4}"/>
              </a:ext>
            </a:extLst>
          </p:cNvPr>
          <p:cNvGrpSpPr/>
          <p:nvPr/>
        </p:nvGrpSpPr>
        <p:grpSpPr>
          <a:xfrm>
            <a:off x="2776776" y="5227528"/>
            <a:ext cx="154800" cy="75600"/>
            <a:chOff x="2776776" y="5227528"/>
            <a:chExt cx="15480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06E44B-3620-4585-6073-F9732078A445}"/>
                    </a:ext>
                  </a:extLst>
                </p14:cNvPr>
                <p14:cNvContentPartPr/>
                <p14:nvPr/>
              </p14:nvContentPartPr>
              <p14:xfrm>
                <a:off x="2799456" y="5262088"/>
                <a:ext cx="13212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06E44B-3620-4585-6073-F9732078A44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90456" y="5253088"/>
                  <a:ext cx="1497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FB48F6E-504A-6E4F-AC82-3C14DC8F22E1}"/>
                    </a:ext>
                  </a:extLst>
                </p14:cNvPr>
                <p14:cNvContentPartPr/>
                <p14:nvPr/>
              </p14:nvContentPartPr>
              <p14:xfrm>
                <a:off x="2776776" y="5227528"/>
                <a:ext cx="58320" cy="75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FB48F6E-504A-6E4F-AC82-3C14DC8F22E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67776" y="5218528"/>
                  <a:ext cx="75960" cy="93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044000F-F28F-75EF-5443-C0491A2E19A7}"/>
              </a:ext>
            </a:extLst>
          </p:cNvPr>
          <p:cNvSpPr txBox="1"/>
          <p:nvPr/>
        </p:nvSpPr>
        <p:spPr>
          <a:xfrm>
            <a:off x="6222176" y="5635819"/>
            <a:ext cx="6029562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Z-interval is the GOLD standard (more precise, which is great!), so we want to do this procedure IF WE 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But if not and we only have the SAMPLE STANDARD DEVIATION, then we have to do T-Interval </a:t>
            </a:r>
          </a:p>
        </p:txBody>
      </p:sp>
    </p:spTree>
    <p:extLst>
      <p:ext uri="{BB962C8B-B14F-4D97-AF65-F5344CB8AC3E}">
        <p14:creationId xmlns:p14="http://schemas.microsoft.com/office/powerpoint/2010/main" val="220147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AB3C-B9CF-2145-9427-A90C7B4F4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36167"/>
            <a:ext cx="11360800" cy="763600"/>
          </a:xfrm>
        </p:spPr>
        <p:txBody>
          <a:bodyPr/>
          <a:lstStyle/>
          <a:p>
            <a:r>
              <a:rPr lang="en-US" dirty="0"/>
              <a:t>t-Distribution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BD1C31-7842-DC4C-9DA9-23F3C9657B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840784"/>
                <a:ext cx="9325300" cy="4555200"/>
              </a:xfrm>
            </p:spPr>
            <p:txBody>
              <a:bodyPr/>
              <a:lstStyle/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600" dirty="0"/>
                  <a:t>We are just going to briefly mention some ideas about the t-Distribution.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600" u="sng" dirty="0"/>
                  <a:t>Shape and Parameters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u="sng" dirty="0"/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Symmetric and unimodal distribution (slightly resembles a bell shape).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t-distribution has heavier tails than the Z distribution!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dirty="0"/>
                  <a:t>This means there is more probability near edges and likewise less probability in the middle!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Indexed by the degrees of freedom, </a:t>
                </a:r>
                <a:r>
                  <a:rPr lang="en-US" sz="1600" i="1" dirty="0"/>
                  <a:t>df = n – 1 = sample size – 1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600" dirty="0"/>
                  <a:t>This tells us exactly </a:t>
                </a:r>
                <a:r>
                  <a:rPr lang="en-US" sz="1600" u="sng" dirty="0"/>
                  <a:t>which</a:t>
                </a:r>
                <a:r>
                  <a:rPr lang="en-US" sz="1600" dirty="0"/>
                  <a:t> t-distribution we are talking about!</a:t>
                </a:r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600" u="sng" dirty="0"/>
                  <a:t>Why do we need to use t??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Recall, as the sample size </a:t>
                </a:r>
                <a:r>
                  <a:rPr lang="en-US" sz="1600" i="1" u="sng" dirty="0"/>
                  <a:t>n</a:t>
                </a:r>
                <a:r>
                  <a:rPr lang="en-US" sz="1600" u="sng" dirty="0"/>
                  <a:t> increases</a:t>
                </a:r>
                <a:r>
                  <a:rPr lang="en-US" sz="1600" dirty="0"/>
                  <a:t>, the sampling distribution 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600" dirty="0"/>
                  <a:t>	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𝜇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600" dirty="0"/>
                  <a:t> = Normal(µ = 0,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1600" dirty="0"/>
                  <a:t> =1)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Well now, because we have to substitute </a:t>
                </a:r>
                <a:r>
                  <a:rPr lang="en-US" sz="1600" i="1" dirty="0"/>
                  <a:t>s </a:t>
                </a:r>
                <a:r>
                  <a:rPr lang="en-US" sz="1600" dirty="0"/>
                  <a:t>for</a:t>
                </a:r>
                <a:r>
                  <a:rPr lang="en-US" sz="1600" i="1" dirty="0"/>
                  <a:t>, </a:t>
                </a:r>
                <a:r>
                  <a:rPr lang="en-US" sz="1600" dirty="0"/>
                  <a:t>this becomes</a:t>
                </a:r>
                <a:endParaRPr lang="en-US" sz="1600" i="1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600" i="1" dirty="0">
                    <a:latin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600" u="sng" dirty="0"/>
                  <a:t>Interesting Tidbit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u="sng" dirty="0"/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As the df goes towards infinity, t becomes Z!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u="sng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BD1C31-7842-DC4C-9DA9-23F3C9657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40784"/>
                <a:ext cx="9325300" cy="4555200"/>
              </a:xfrm>
              <a:blipFill>
                <a:blip r:embed="rId2"/>
                <a:stretch>
                  <a:fillRect b="-25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8E4C76B-F982-A04F-BDFB-42D01B284262}"/>
              </a:ext>
            </a:extLst>
          </p:cNvPr>
          <p:cNvGrpSpPr/>
          <p:nvPr/>
        </p:nvGrpSpPr>
        <p:grpSpPr>
          <a:xfrm>
            <a:off x="9176893" y="640547"/>
            <a:ext cx="2850008" cy="2311854"/>
            <a:chOff x="7629201" y="206317"/>
            <a:chExt cx="3468479" cy="284276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A199A80-7B22-3C45-9931-9C4D2B6B43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7" t="5741" r="6614" b="16483"/>
            <a:stretch/>
          </p:blipFill>
          <p:spPr bwMode="auto">
            <a:xfrm>
              <a:off x="7629201" y="645217"/>
              <a:ext cx="3468479" cy="240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1854E-FCD6-E74E-9F46-2CB55175FA91}"/>
                </a:ext>
              </a:extLst>
            </p:cNvPr>
            <p:cNvSpPr txBox="1"/>
            <p:nvPr/>
          </p:nvSpPr>
          <p:spPr>
            <a:xfrm>
              <a:off x="8499261" y="206317"/>
              <a:ext cx="17283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www.geo.fu-berlin.de</a:t>
              </a:r>
              <a:endParaRPr lang="en-US" sz="1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ED1D06-ED29-E740-AA71-3CAEC3211CBF}"/>
              </a:ext>
            </a:extLst>
          </p:cNvPr>
          <p:cNvGrpSpPr/>
          <p:nvPr/>
        </p:nvGrpSpPr>
        <p:grpSpPr>
          <a:xfrm>
            <a:off x="7629199" y="4008152"/>
            <a:ext cx="3468479" cy="2092449"/>
            <a:chOff x="7629201" y="4120334"/>
            <a:chExt cx="3468479" cy="20924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6A316B-FA03-CA4D-8510-F61BD046E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9201" y="4120334"/>
              <a:ext cx="3468479" cy="197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58D1F8-CCAB-CC44-8E86-64E3DF8B78E4}"/>
                </a:ext>
              </a:extLst>
            </p:cNvPr>
            <p:cNvSpPr txBox="1"/>
            <p:nvPr/>
          </p:nvSpPr>
          <p:spPr>
            <a:xfrm>
              <a:off x="8293100" y="5981951"/>
              <a:ext cx="25474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https://</a:t>
              </a:r>
              <a:r>
                <a:rPr lang="en-US" sz="900" dirty="0" err="1"/>
                <a:t>financetrain.com</a:t>
              </a:r>
              <a:r>
                <a:rPr lang="en-US" sz="900" dirty="0"/>
                <a:t>/students-t-distribution-2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B41742-5CCC-1746-A639-CF2D8DDB3D56}"/>
              </a:ext>
            </a:extLst>
          </p:cNvPr>
          <p:cNvSpPr txBox="1"/>
          <p:nvPr/>
        </p:nvSpPr>
        <p:spPr>
          <a:xfrm>
            <a:off x="8616889" y="6282351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Doper applet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0B0C0E-8BE6-3888-BDE1-7ECA71A869AF}"/>
                  </a:ext>
                </a:extLst>
              </p14:cNvPr>
              <p14:cNvContentPartPr/>
              <p14:nvPr/>
            </p14:nvContentPartPr>
            <p14:xfrm>
              <a:off x="513816" y="758629"/>
              <a:ext cx="2781000" cy="62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0B0C0E-8BE6-3888-BDE1-7ECA71A869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176" y="749989"/>
                <a:ext cx="2798640" cy="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352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50C3-9FF2-8CE0-6542-C3CB92B9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A9D7E-F5A8-4A53-F046-47CCEC0B1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USE T WHEN DON’T KNOW SIGMA</a:t>
            </a:r>
          </a:p>
          <a:p>
            <a:r>
              <a:rPr lang="en-US" dirty="0"/>
              <a:t>PRODUCES WIDER INTERVALS THAN Z FOR THE SAME CONFIDENCE</a:t>
            </a:r>
          </a:p>
          <a:p>
            <a:endParaRPr lang="en-US" dirty="0"/>
          </a:p>
          <a:p>
            <a:r>
              <a:rPr lang="en-US" dirty="0"/>
              <a:t>FOCUSING ON APPLICATION</a:t>
            </a:r>
          </a:p>
          <a:p>
            <a:pPr lvl="1"/>
            <a:r>
              <a:rPr lang="en-US" dirty="0"/>
              <a:t>KNOWING WHEN TO USE WHAT AND HOW TO LET CALC DO IT</a:t>
            </a:r>
          </a:p>
        </p:txBody>
      </p:sp>
    </p:spTree>
    <p:extLst>
      <p:ext uri="{BB962C8B-B14F-4D97-AF65-F5344CB8AC3E}">
        <p14:creationId xmlns:p14="http://schemas.microsoft.com/office/powerpoint/2010/main" val="113720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4B1-95B3-F24D-9DE8-E19AF8D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 dirty="0"/>
              <a:t>Using Calc!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CC214-BAED-8943-A9A4-04D9A981E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14425"/>
            <a:ext cx="10515600" cy="1082675"/>
          </a:xfrm>
          <a:ln>
            <a:solidFill>
              <a:srgbClr val="00B05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Setup</a:t>
            </a:r>
          </a:p>
          <a:p>
            <a:pPr marL="0" indent="0">
              <a:buNone/>
            </a:pPr>
            <a:r>
              <a:rPr lang="en-US" sz="2000" dirty="0"/>
              <a:t>Lets assume the population of SAT scores is normally distribution with unknown population standard deviation. </a:t>
            </a:r>
          </a:p>
          <a:p>
            <a:pPr marL="0" indent="0">
              <a:buNone/>
            </a:pPr>
            <a:r>
              <a:rPr lang="en-US" sz="2000" dirty="0"/>
              <a:t>From a random sample of 6 students, there was a sample mean score of 1190 and sample standard deviation of 205.91 points. </a:t>
            </a:r>
            <a:r>
              <a:rPr lang="en-US" sz="2000" b="1" dirty="0"/>
              <a:t>Calculate</a:t>
            </a:r>
            <a:r>
              <a:rPr lang="en-US" sz="2000" dirty="0"/>
              <a:t> and </a:t>
            </a:r>
            <a:r>
              <a:rPr lang="en-US" sz="2000" b="1" dirty="0"/>
              <a:t>interpret</a:t>
            </a:r>
            <a:r>
              <a:rPr lang="en-US" sz="2000" dirty="0"/>
              <a:t> the corresponding </a:t>
            </a:r>
            <a:r>
              <a:rPr lang="en-US" sz="2000" i="1" dirty="0"/>
              <a:t>95% confidence interval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2439988"/>
                <a:ext cx="4813300" cy="3770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GOAL</a:t>
                </a:r>
                <a:r>
                  <a:rPr lang="en-US" sz="1800" dirty="0"/>
                  <a:t>: Find the Confidence Interval!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200" dirty="0"/>
                  <a:t>TInterval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Option 1) Input = Stats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= sample mean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 err="1"/>
                  <a:t>Sx</a:t>
                </a:r>
                <a:r>
                  <a:rPr lang="en-US" sz="2000" dirty="0"/>
                  <a:t> = sample standard deviation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n = sample size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C-Level = Confidence level (as a decimal or whole number, both work)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endParaRPr lang="en-US" sz="20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Option 2) Input = Data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Enter raw data in L</a:t>
                </a:r>
                <a:r>
                  <a:rPr lang="en-US" sz="2000" baseline="-25000" dirty="0"/>
                  <a:t>1</a:t>
                </a:r>
                <a:endParaRPr lang="en-US" sz="2000" dirty="0"/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List = L</a:t>
                </a:r>
                <a:r>
                  <a:rPr lang="en-US" sz="2000" baseline="-25000" dirty="0"/>
                  <a:t>1</a:t>
                </a:r>
                <a:endParaRPr lang="en-US" sz="2000" dirty="0"/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Freq = 1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C-Level = Confidence level (as a decimal or whole number, both work)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endParaRPr lang="en-US" sz="16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439988"/>
                <a:ext cx="4813300" cy="3770312"/>
              </a:xfrm>
              <a:prstGeom prst="rect">
                <a:avLst/>
              </a:prstGeom>
              <a:blipFill>
                <a:blip r:embed="rId2"/>
                <a:stretch>
                  <a:fillRect l="-525" t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DF40A4-53BF-F746-8608-957A428692E8}"/>
              </a:ext>
            </a:extLst>
          </p:cNvPr>
          <p:cNvSpPr txBox="1"/>
          <p:nvPr/>
        </p:nvSpPr>
        <p:spPr>
          <a:xfrm>
            <a:off x="6673852" y="5769272"/>
            <a:ext cx="51943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Interpret results</a:t>
            </a:r>
            <a:r>
              <a:rPr lang="en-US" dirty="0"/>
              <a:t>:</a:t>
            </a:r>
          </a:p>
          <a:p>
            <a:r>
              <a:rPr lang="en-US" dirty="0"/>
              <a:t>??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3C3B9-B714-9D4F-8605-5F1A54F3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4579937"/>
            <a:ext cx="914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2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4B1-95B3-F24D-9DE8-E19AF8D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 dirty="0"/>
              <a:t>Using Calc!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CC214-BAED-8943-A9A4-04D9A981E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14425"/>
            <a:ext cx="10515600" cy="1082675"/>
          </a:xfrm>
          <a:ln>
            <a:solidFill>
              <a:srgbClr val="00B05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Setup</a:t>
            </a:r>
          </a:p>
          <a:p>
            <a:pPr marL="0" indent="0">
              <a:buNone/>
            </a:pPr>
            <a:r>
              <a:rPr lang="en-US" sz="2000" dirty="0"/>
              <a:t>Lets assume the population of SAT scores is normally distribution with unknown population standard deviation. </a:t>
            </a:r>
          </a:p>
          <a:p>
            <a:pPr marL="0" indent="0">
              <a:buNone/>
            </a:pPr>
            <a:r>
              <a:rPr lang="en-US" sz="2000" dirty="0"/>
              <a:t>From a random sample of 6 students, there was a sample mean score of 1190 and sample standard deviation of 205.91 points. </a:t>
            </a:r>
            <a:r>
              <a:rPr lang="en-US" sz="2000" b="1" dirty="0"/>
              <a:t>Calculate</a:t>
            </a:r>
            <a:r>
              <a:rPr lang="en-US" sz="2000" dirty="0"/>
              <a:t> and </a:t>
            </a:r>
            <a:r>
              <a:rPr lang="en-US" sz="2000" b="1" dirty="0"/>
              <a:t>interpret</a:t>
            </a:r>
            <a:r>
              <a:rPr lang="en-US" sz="2000" dirty="0"/>
              <a:t> the corresponding </a:t>
            </a:r>
            <a:r>
              <a:rPr lang="en-US" sz="2000" i="1" dirty="0"/>
              <a:t>95% confidence interval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2439988"/>
                <a:ext cx="4813300" cy="3770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GOAL</a:t>
                </a:r>
                <a:r>
                  <a:rPr lang="en-US" sz="1800" dirty="0"/>
                  <a:t>: Find the Confidence Interval!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sz="2200" dirty="0"/>
                  <a:t>TInterval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Option 1) Input = Stats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/>
                  <a:t> = sample mean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 err="1"/>
                  <a:t>Sx</a:t>
                </a:r>
                <a:r>
                  <a:rPr lang="en-US" sz="2000" dirty="0"/>
                  <a:t> = sample standard deviation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n = sample size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C-Level = Confidence level (as a decimal or whole number, both work)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endParaRPr lang="en-US" sz="20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Option 2) Input = Data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2000" dirty="0"/>
                  <a:t>Enter raw data in L</a:t>
                </a:r>
                <a:r>
                  <a:rPr lang="en-US" sz="2000" baseline="-25000" dirty="0"/>
                  <a:t>1</a:t>
                </a:r>
                <a:endParaRPr lang="en-US" sz="2000" dirty="0"/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List = L</a:t>
                </a:r>
                <a:r>
                  <a:rPr lang="en-US" sz="2000" baseline="-25000" dirty="0"/>
                  <a:t>1</a:t>
                </a:r>
                <a:endParaRPr lang="en-US" sz="2000" dirty="0"/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Freq = 1</a:t>
                </a:r>
              </a:p>
              <a:p>
                <a:pPr marL="457200" indent="-457200">
                  <a:lnSpc>
                    <a:spcPct val="120000"/>
                  </a:lnSpc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en-US" sz="2000" dirty="0"/>
                  <a:t>C-Level = Confidence level (as a decimal or whole number, both work)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endParaRPr lang="en-US" sz="16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439988"/>
                <a:ext cx="4813300" cy="3770312"/>
              </a:xfrm>
              <a:prstGeom prst="rect">
                <a:avLst/>
              </a:prstGeom>
              <a:blipFill>
                <a:blip r:embed="rId2"/>
                <a:stretch>
                  <a:fillRect l="-525" t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DF40A4-53BF-F746-8608-957A428692E8}"/>
              </a:ext>
            </a:extLst>
          </p:cNvPr>
          <p:cNvSpPr txBox="1"/>
          <p:nvPr/>
        </p:nvSpPr>
        <p:spPr>
          <a:xfrm>
            <a:off x="-95248" y="6057240"/>
            <a:ext cx="5518148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u="sng" dirty="0"/>
              <a:t>Interpret results</a:t>
            </a:r>
            <a:r>
              <a:rPr lang="en-US" sz="1600" dirty="0"/>
              <a:t>: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We are 95% Confident that the true average SAT scores for students is between 973.91 and 1406.1 points.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B3C3B9-B714-9D4F-8605-5F1A54F3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4488852"/>
            <a:ext cx="914400" cy="2044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992D44-7044-AC4F-B581-099B223ED1AC}"/>
              </a:ext>
            </a:extLst>
          </p:cNvPr>
          <p:cNvGrpSpPr/>
          <p:nvPr/>
        </p:nvGrpSpPr>
        <p:grpSpPr>
          <a:xfrm>
            <a:off x="3968750" y="2484437"/>
            <a:ext cx="3238500" cy="1168400"/>
            <a:chOff x="4533900" y="2586380"/>
            <a:chExt cx="3238500" cy="116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443A73-19BA-6243-9137-9B68396C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3000" y="2586380"/>
              <a:ext cx="1549400" cy="1168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49C660-61F5-8448-A313-41F148142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3900" y="2586380"/>
              <a:ext cx="1549400" cy="1168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111DF4-2E06-6A4A-80A5-AF9222E0FA26}"/>
              </a:ext>
            </a:extLst>
          </p:cNvPr>
          <p:cNvGrpSpPr/>
          <p:nvPr/>
        </p:nvGrpSpPr>
        <p:grpSpPr>
          <a:xfrm>
            <a:off x="6990393" y="4401849"/>
            <a:ext cx="4902200" cy="1168400"/>
            <a:chOff x="6299200" y="3847197"/>
            <a:chExt cx="4902200" cy="1168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669F56-C5CB-EA46-BDF1-B6E5067E7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2000" y="3847197"/>
              <a:ext cx="1549400" cy="1168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A2252E-84B8-B34F-8227-8640C3F02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75600" y="3847197"/>
              <a:ext cx="1549400" cy="1168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C26514-5323-9A43-8FCE-149668673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9200" y="3847197"/>
              <a:ext cx="1549400" cy="1168400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D5A36-6B79-8846-B4B5-C42FD1F4E6C2}"/>
              </a:ext>
            </a:extLst>
          </p:cNvPr>
          <p:cNvCxnSpPr>
            <a:cxnSpLocks/>
          </p:cNvCxnSpPr>
          <p:nvPr/>
        </p:nvCxnSpPr>
        <p:spPr>
          <a:xfrm>
            <a:off x="6673852" y="2946112"/>
            <a:ext cx="4035901" cy="1714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5F60F-A606-F94F-A591-908DBDB4FF62}"/>
                  </a:ext>
                </a:extLst>
              </p:cNvPr>
              <p:cNvSpPr txBox="1"/>
              <p:nvPr/>
            </p:nvSpPr>
            <p:spPr>
              <a:xfrm>
                <a:off x="8809176" y="2946112"/>
                <a:ext cx="3300274" cy="58477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Same intervals! (maybe a little roundoff error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i="1" dirty="0"/>
                  <a:t> or s)</a:t>
                </a:r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45F60F-A606-F94F-A591-908DBDB4F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76" y="2946112"/>
                <a:ext cx="3300274" cy="584775"/>
              </a:xfrm>
              <a:prstGeom prst="rect">
                <a:avLst/>
              </a:prstGeom>
              <a:blipFill>
                <a:blip r:embed="rId9"/>
                <a:stretch>
                  <a:fillRect l="-766" t="-2083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D8D858-343B-5DBB-DCF6-9C6063542971}"/>
                  </a:ext>
                </a:extLst>
              </p:cNvPr>
              <p:cNvSpPr txBox="1"/>
              <p:nvPr/>
            </p:nvSpPr>
            <p:spPr>
              <a:xfrm>
                <a:off x="4672456" y="3772574"/>
                <a:ext cx="82734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 err="1">
                    <a:solidFill>
                      <a:srgbClr val="FF0000"/>
                    </a:solidFill>
                  </a:rPr>
                  <a:t>TInterval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(input = Stats,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solidFill>
                      <a:srgbClr val="FF0000"/>
                    </a:solidFill>
                  </a:rPr>
                  <a:t>= 1190, </a:t>
                </a:r>
                <a:r>
                  <a:rPr lang="en-US" sz="1600" i="1" dirty="0" err="1">
                    <a:solidFill>
                      <a:srgbClr val="FF0000"/>
                    </a:solidFill>
                  </a:rPr>
                  <a:t>Sx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 = 205.91, n = 6, C-Level: 0.97) → (973.91, 1406.1)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D8D858-343B-5DBB-DCF6-9C6063542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456" y="3772574"/>
                <a:ext cx="8273440" cy="338554"/>
              </a:xfrm>
              <a:prstGeom prst="rect">
                <a:avLst/>
              </a:prstGeom>
              <a:blipFill>
                <a:blip r:embed="rId10"/>
                <a:stretch>
                  <a:fillRect l="-306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6F5C979-71B9-1B08-712E-F0F23379BBE5}"/>
              </a:ext>
            </a:extLst>
          </p:cNvPr>
          <p:cNvSpPr txBox="1"/>
          <p:nvPr/>
        </p:nvSpPr>
        <p:spPr>
          <a:xfrm>
            <a:off x="6451600" y="6233765"/>
            <a:ext cx="6312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TInterval(input = Data, List = L</a:t>
            </a:r>
            <a:r>
              <a:rPr lang="en-US" sz="1600" i="1" baseline="-25000" dirty="0">
                <a:solidFill>
                  <a:srgbClr val="FF0000"/>
                </a:solidFill>
              </a:rPr>
              <a:t>1</a:t>
            </a:r>
            <a:r>
              <a:rPr lang="en-US" sz="1600" i="1" dirty="0">
                <a:solidFill>
                  <a:srgbClr val="FF0000"/>
                </a:solidFill>
              </a:rPr>
              <a:t>, Freq = 1, C-Level: 0.97) → (973.91, 1406.1)</a:t>
            </a:r>
          </a:p>
        </p:txBody>
      </p:sp>
    </p:spTree>
    <p:extLst>
      <p:ext uri="{BB962C8B-B14F-4D97-AF65-F5344CB8AC3E}">
        <p14:creationId xmlns:p14="http://schemas.microsoft.com/office/powerpoint/2010/main" val="12039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386B-AB3F-5D47-9816-26C58326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7, Day 2 - 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E1A15-5D40-0045-B9B2-369131794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u="sng" dirty="0"/>
                  <a:t>Unit 7 – Confidence Interval Estimates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Sampling Distribution and CLT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Review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Means with Known Sigma (i.e. know population standard deviation)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Formula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Practice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Means with unknown Sigma (i.e. only know sample standard deviation or sample data)</a:t>
                </a:r>
              </a:p>
              <a:p>
                <a:pPr>
                  <a:spcBef>
                    <a:spcPts val="0"/>
                  </a:spcBef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Formula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Comparison of Z and T intervals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t-distribution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Practice</a:t>
                </a:r>
              </a:p>
              <a:p>
                <a:pPr>
                  <a:spcBef>
                    <a:spcPts val="0"/>
                  </a:spcBef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Overall Summary </a:t>
                </a:r>
              </a:p>
              <a:p>
                <a:pPr>
                  <a:spcBef>
                    <a:spcPts val="0"/>
                  </a:spcBef>
                </a:pPr>
                <a:endPara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E1A15-5D40-0045-B9B2-369131794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E91934A-DE20-E14C-B3E5-F97990BBE45B}"/>
              </a:ext>
            </a:extLst>
          </p:cNvPr>
          <p:cNvSpPr txBox="1"/>
          <p:nvPr/>
        </p:nvSpPr>
        <p:spPr>
          <a:xfrm>
            <a:off x="4032738" y="1957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46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7" y="-270255"/>
            <a:ext cx="10515600" cy="1325563"/>
          </a:xfrm>
        </p:spPr>
        <p:txBody>
          <a:bodyPr/>
          <a:lstStyle/>
          <a:p>
            <a:r>
              <a:rPr lang="en-US" dirty="0"/>
              <a:t>Summarizing LCQ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132" y="760015"/>
                <a:ext cx="10515600" cy="585735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Setup</a:t>
                </a:r>
                <a:r>
                  <a:rPr lang="en-US" sz="1800" dirty="0"/>
                  <a:t>: We know that number credit hours students at CSCC is normally distributed. From a random sample of 20 students, there was a sample mean 8.5 credit hours and sample </a:t>
                </a:r>
                <a:r>
                  <a:rPr lang="en-US" sz="1800" dirty="0" err="1"/>
                  <a:t>sd</a:t>
                </a:r>
                <a:r>
                  <a:rPr lang="en-US" sz="1800" dirty="0"/>
                  <a:t> = 2 credit hours. </a:t>
                </a:r>
              </a:p>
              <a:p>
                <a:pPr marL="0" indent="0">
                  <a:buNone/>
                </a:pPr>
                <a:r>
                  <a:rPr lang="en-US" sz="1800" dirty="0"/>
                  <a:t>1) (Only) Calculate the 90% Confidence Interval.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00B050"/>
                    </a:solidFill>
                  </a:rPr>
                  <a:t>7.73, 9.27</a:t>
                </a:r>
              </a:p>
              <a:p>
                <a:pPr marL="0" indent="0">
                  <a:buNone/>
                </a:pPr>
                <a:r>
                  <a:rPr lang="en-US" sz="1800" dirty="0" err="1">
                    <a:solidFill>
                      <a:srgbClr val="00B050"/>
                    </a:solidFill>
                  </a:rPr>
                  <a:t>Tinterval</a:t>
                </a:r>
                <a:r>
                  <a:rPr lang="en-US" sz="1800" dirty="0">
                    <a:solidFill>
                      <a:srgbClr val="00B050"/>
                    </a:solidFill>
                  </a:rPr>
                  <a:t>(</a:t>
                </a:r>
                <a:r>
                  <a:rPr lang="en-US" sz="1800" dirty="0" err="1">
                    <a:solidFill>
                      <a:srgbClr val="00B050"/>
                    </a:solidFill>
                  </a:rPr>
                  <a:t>sd</a:t>
                </a:r>
                <a:r>
                  <a:rPr lang="en-US" sz="1800" dirty="0">
                    <a:solidFill>
                      <a:srgbClr val="00B050"/>
                    </a:solidFill>
                  </a:rPr>
                  <a:t> = 2, x-bar 8.5, sample size 20 confidence level 95) = 7.7267, 9.2733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2) Admissions department tells us the </a:t>
                </a:r>
                <a:r>
                  <a:rPr lang="en-US" sz="1800" dirty="0">
                    <a:solidFill>
                      <a:srgbClr val="00B050"/>
                    </a:solidFill>
                  </a:rPr>
                  <a:t>true (population) standard deviation is 1.25 credit hours</a:t>
                </a:r>
                <a:r>
                  <a:rPr lang="en-US" sz="1800" dirty="0"/>
                  <a:t>. (Only) Calculate the 90% Confidence Interval.</a:t>
                </a:r>
                <a:endParaRPr lang="en-US" sz="1800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T –Interval(X-bar - 8.5, SD - 1.25, N=20) -&gt; (LB = 8.0167, UB = 8.9833)</a:t>
                </a:r>
              </a:p>
              <a:p>
                <a:pPr marL="0" indent="0">
                  <a:buNone/>
                </a:pPr>
                <a:r>
                  <a:rPr lang="en-US" sz="1800" dirty="0" err="1"/>
                  <a:t>Tinterval</a:t>
                </a:r>
                <a:r>
                  <a:rPr lang="en-US" sz="1800" dirty="0"/>
                  <a:t> (</a:t>
                </a:r>
                <a:r>
                  <a:rPr lang="en-US" sz="1800" dirty="0" err="1"/>
                  <a:t>sd</a:t>
                </a:r>
                <a:r>
                  <a:rPr lang="en-US" sz="1800" dirty="0"/>
                  <a:t> =1.25, x-bar 8.5, sample size 20 confidence level 90) = 8.0167, 8.9833</a:t>
                </a:r>
              </a:p>
              <a:p>
                <a:pPr marL="0" indent="0">
                  <a:buNone/>
                </a:pPr>
                <a:r>
                  <a:rPr lang="en-US" sz="1800" dirty="0"/>
                  <a:t>T -Interval = LB - 8.0167, UB - 8.9833) , X-bar - 8.5, SD - 1.25, N=20, </a:t>
                </a:r>
                <a:r>
                  <a:rPr lang="en-US" sz="1800" dirty="0">
                    <a:solidFill>
                      <a:srgbClr val="00B050"/>
                    </a:solidFill>
                  </a:rPr>
                  <a:t>C-LEVEL = 90</a:t>
                </a:r>
              </a:p>
              <a:p>
                <a:pPr marL="0" indent="0">
                  <a:buNone/>
                </a:pPr>
                <a:r>
                  <a:rPr lang="en-US" sz="1800" dirty="0">
                    <a:highlight>
                      <a:srgbClr val="FF0000"/>
                    </a:highlight>
                  </a:rPr>
                  <a:t>EVERYONE IS WRONG……………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00B050"/>
                    </a:solidFill>
                  </a:rPr>
                  <a:t>Z-INTERVAL!!!!! 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ZInterval -&gt; Stats, </a:t>
                </a:r>
                <a:r>
                  <a:rPr lang="en-US" sz="1800" i="1" strike="sngStrike" dirty="0" err="1">
                    <a:solidFill>
                      <a:srgbClr val="FF0000"/>
                    </a:solidFill>
                  </a:rPr>
                  <a:t>Sx</a:t>
                </a:r>
                <a:r>
                  <a:rPr lang="en-US" sz="1800" i="1" strike="sngStrike" dirty="0">
                    <a:solidFill>
                      <a:srgbClr val="FF0000"/>
                    </a:solidFill>
                  </a:rPr>
                  <a:t> 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𝞂 = 1.25 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= 8.5, n = 20, C-Level = 0.9 = (8.0402, 8.9598)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3) Out of the 20 students, 8 said they were taking a Statistics course. YES/ NO variable -&gt; categorical (Only) Calculate the 85% Confidence Interval.</a:t>
                </a:r>
              </a:p>
              <a:p>
                <a:pPr marL="0" indent="0">
                  <a:buNone/>
                </a:pPr>
                <a:r>
                  <a:rPr lang="en-US" sz="1800" dirty="0">
                    <a:highlight>
                      <a:srgbClr val="FFFF00"/>
                    </a:highlight>
                  </a:rPr>
                  <a:t>SHOW WORK AND FINAL RESUTLS</a:t>
                </a:r>
              </a:p>
              <a:p>
                <a:pPr marL="0" indent="0">
                  <a:buNone/>
                </a:pPr>
                <a:r>
                  <a:rPr lang="en-US" sz="1800" strike="sngStrike" dirty="0" err="1"/>
                  <a:t>tinterval</a:t>
                </a:r>
                <a:r>
                  <a:rPr lang="en-US" sz="1800" strike="sngStrike" dirty="0"/>
                  <a:t>, </a:t>
                </a:r>
                <a:r>
                  <a:rPr lang="en-US" sz="1800" strike="sngStrike" dirty="0" err="1"/>
                  <a:t>sd</a:t>
                </a:r>
                <a:r>
                  <a:rPr lang="en-US" sz="1800" strike="sngStrike" dirty="0"/>
                  <a:t> =1.25, x-bar 8 sample size 20 confidence level 90 = 7.58, 8.4193</a:t>
                </a:r>
                <a:r>
                  <a:rPr lang="en-US" sz="1800" dirty="0"/>
                  <a:t> 0 points!!!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rgbClr val="FF0000"/>
                    </a:solidFill>
                  </a:rPr>
                  <a:t>1-PropZInt → x = 8, n = 20, C-Level = 0.9 = (0.24231, 0.55769) </a:t>
                </a:r>
              </a:p>
              <a:p>
                <a:pPr marL="0" indent="0">
                  <a:buNone/>
                </a:pPr>
                <a:r>
                  <a:rPr lang="en-US" sz="1800" i="1" strike="sngStrike" dirty="0">
                    <a:solidFill>
                      <a:srgbClr val="FF0000"/>
                    </a:solidFill>
                  </a:rPr>
                  <a:t>TRUE MEAN</a:t>
                </a:r>
              </a:p>
              <a:p>
                <a:pPr marL="0" indent="0">
                  <a:buNone/>
                </a:pPr>
                <a:r>
                  <a:rPr lang="en-US" sz="1800" i="1" dirty="0">
                    <a:solidFill>
                      <a:srgbClr val="FF0000"/>
                    </a:solidFill>
                  </a:rPr>
                  <a:t>TRUE PROPORTION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132" y="760015"/>
                <a:ext cx="10515600" cy="5857353"/>
              </a:xfrm>
              <a:blipFill>
                <a:blip r:embed="rId2"/>
                <a:stretch>
                  <a:fillRect l="-241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E679F49-6D0C-8DCD-8F86-E3C0B9FB31AF}"/>
              </a:ext>
            </a:extLst>
          </p:cNvPr>
          <p:cNvGrpSpPr/>
          <p:nvPr/>
        </p:nvGrpSpPr>
        <p:grpSpPr>
          <a:xfrm>
            <a:off x="7915416" y="3499428"/>
            <a:ext cx="2714400" cy="467640"/>
            <a:chOff x="7915416" y="3499428"/>
            <a:chExt cx="27144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609D29-6BF5-6E2D-FFDF-307CA929D675}"/>
                    </a:ext>
                  </a:extLst>
                </p14:cNvPr>
                <p14:cNvContentPartPr/>
                <p14:nvPr/>
              </p14:nvContentPartPr>
              <p14:xfrm>
                <a:off x="7915416" y="3526068"/>
                <a:ext cx="2079360" cy="1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609D29-6BF5-6E2D-FFDF-307CA929D6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06416" y="3517428"/>
                  <a:ext cx="20970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DE7C91-1529-FE42-CE47-4F148FAEBB7F}"/>
                    </a:ext>
                  </a:extLst>
                </p14:cNvPr>
                <p14:cNvContentPartPr/>
                <p14:nvPr/>
              </p14:nvContentPartPr>
              <p14:xfrm>
                <a:off x="8162016" y="3755748"/>
                <a:ext cx="1605240" cy="3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DE7C91-1529-FE42-CE47-4F148FAEBB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53016" y="3746748"/>
                  <a:ext cx="1622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3020425-7B9F-E8CA-D892-E23F403E5E5A}"/>
                    </a:ext>
                  </a:extLst>
                </p14:cNvPr>
                <p14:cNvContentPartPr/>
                <p14:nvPr/>
              </p14:nvContentPartPr>
              <p14:xfrm>
                <a:off x="8052936" y="3651348"/>
                <a:ext cx="1905840" cy="31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3020425-7B9F-E8CA-D892-E23F403E5E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44296" y="3642708"/>
                  <a:ext cx="1923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057EA9-F5E6-2FA5-C5F8-1653AB3BC1EC}"/>
                    </a:ext>
                  </a:extLst>
                </p14:cNvPr>
                <p14:cNvContentPartPr/>
                <p14:nvPr/>
              </p14:nvContentPartPr>
              <p14:xfrm>
                <a:off x="10135896" y="3499428"/>
                <a:ext cx="493920" cy="39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057EA9-F5E6-2FA5-C5F8-1653AB3BC1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26896" y="3490428"/>
                  <a:ext cx="511560" cy="40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9620B2-B1AD-AF42-4CA3-C27AB9A78566}"/>
                  </a:ext>
                </a:extLst>
              </p14:cNvPr>
              <p14:cNvContentPartPr/>
              <p14:nvPr/>
            </p14:nvContentPartPr>
            <p14:xfrm>
              <a:off x="65256" y="3643428"/>
              <a:ext cx="284400" cy="840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9620B2-B1AD-AF42-4CA3-C27AB9A785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16" y="3634788"/>
                <a:ext cx="30204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515A10-626D-8588-6CF0-02516FC44AB3}"/>
                  </a:ext>
                </a:extLst>
              </p14:cNvPr>
              <p14:cNvContentPartPr/>
              <p14:nvPr/>
            </p14:nvContentPartPr>
            <p14:xfrm>
              <a:off x="-39504" y="4894068"/>
              <a:ext cx="1878480" cy="50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515A10-626D-8588-6CF0-02516FC44A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48144" y="4885428"/>
                <a:ext cx="18961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436672-E3A7-DE57-53B5-7C0D2D28E468}"/>
                  </a:ext>
                </a:extLst>
              </p14:cNvPr>
              <p14:cNvContentPartPr/>
              <p14:nvPr/>
            </p14:nvContentPartPr>
            <p14:xfrm>
              <a:off x="3873892" y="3011874"/>
              <a:ext cx="5506560" cy="4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436672-E3A7-DE57-53B5-7C0D2D28E4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65252" y="3002874"/>
                <a:ext cx="55242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4E1C8F-8D7F-E331-59BF-79C6BC8C3EAB}"/>
                  </a:ext>
                </a:extLst>
              </p14:cNvPr>
              <p14:cNvContentPartPr/>
              <p14:nvPr/>
            </p14:nvContentPartPr>
            <p14:xfrm>
              <a:off x="3873892" y="2636754"/>
              <a:ext cx="1688040" cy="344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4E1C8F-8D7F-E331-59BF-79C6BC8C3E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64892" y="2627754"/>
                <a:ext cx="1705680" cy="3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404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7" y="-270255"/>
            <a:ext cx="10515600" cy="1325563"/>
          </a:xfrm>
        </p:spPr>
        <p:txBody>
          <a:bodyPr/>
          <a:lstStyle/>
          <a:p>
            <a:r>
              <a:rPr lang="en-US" dirty="0"/>
              <a:t>Summarizing LCQ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1B61-18D0-884E-814C-B8AB2D4E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32" y="760015"/>
            <a:ext cx="10515600" cy="5857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Setup</a:t>
            </a:r>
            <a:r>
              <a:rPr lang="en-US" sz="1800" dirty="0"/>
              <a:t>: We know that number credit hours students at CSCC is normally distributed. From a random sample of 20 students, there was a sample mean 8.5 credit hours and sample </a:t>
            </a:r>
            <a:r>
              <a:rPr lang="en-US" sz="1800" dirty="0" err="1"/>
              <a:t>sd</a:t>
            </a:r>
            <a:r>
              <a:rPr lang="en-US" sz="1800" dirty="0"/>
              <a:t> = 2 credit hours. </a:t>
            </a:r>
          </a:p>
          <a:p>
            <a:pPr marL="0" indent="0">
              <a:buNone/>
            </a:pPr>
            <a:r>
              <a:rPr lang="en-US" sz="1800" dirty="0"/>
              <a:t>1) (Only) Calculate the 90% Confidence Interval.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2) Admissions department tells us the true (population) standard deviation is 1.25 credit hours. (Only) Calculate the 90% Confidence Interval.</a:t>
            </a:r>
            <a:endParaRPr lang="en-US" sz="18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3) Out of the 20 students, 8 said they were taking a Statistics course. (Only) Calculate the 85% Confidence Interval.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238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27" y="-270255"/>
            <a:ext cx="10515600" cy="1325563"/>
          </a:xfrm>
        </p:spPr>
        <p:txBody>
          <a:bodyPr/>
          <a:lstStyle/>
          <a:p>
            <a:r>
              <a:rPr lang="en-US" dirty="0"/>
              <a:t>LCQ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226" y="1111027"/>
                <a:ext cx="10515600" cy="585735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1400" b="1" dirty="0"/>
                  <a:t>Setup</a:t>
                </a:r>
                <a:r>
                  <a:rPr lang="en-US" sz="1400" dirty="0"/>
                  <a:t>: We know that number credit hours students at CSCC is normally distributed. From a random sample of 20 students, there was a sample mean 8.5 credit hours and sample </a:t>
                </a:r>
                <a:r>
                  <a:rPr lang="en-US" sz="1400" dirty="0" err="1"/>
                  <a:t>sd</a:t>
                </a:r>
                <a:r>
                  <a:rPr lang="en-US" sz="1400" dirty="0"/>
                  <a:t> = 2 credit hours. </a:t>
                </a:r>
              </a:p>
              <a:p>
                <a:pPr marL="0" indent="0">
                  <a:buNone/>
                </a:pPr>
                <a:r>
                  <a:rPr lang="en-US" sz="1400" dirty="0"/>
                  <a:t>1) (Only) Calculate the 90% Confidence Interval.</a:t>
                </a:r>
              </a:p>
              <a:p>
                <a:pPr lvl="1"/>
                <a:r>
                  <a:rPr lang="en-US" sz="1400" i="1" dirty="0" err="1">
                    <a:solidFill>
                      <a:srgbClr val="FF0000"/>
                    </a:solidFill>
                  </a:rPr>
                  <a:t>Tinterval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(input = Stats,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i="1" dirty="0">
                    <a:solidFill>
                      <a:srgbClr val="FF0000"/>
                    </a:solidFill>
                  </a:rPr>
                  <a:t> = 8.5, </a:t>
                </a:r>
                <a:r>
                  <a:rPr lang="en-US" sz="1400" i="1" dirty="0" err="1">
                    <a:solidFill>
                      <a:srgbClr val="FF0000"/>
                    </a:solidFill>
                  </a:rPr>
                  <a:t>Sx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 = 2, n = 20, C-Level= 0.9 → (7.7267, 9.2733)</a:t>
                </a: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2) Admissions department tells us the true (population) standard deviation is 1.25 credit hours. (Only) Calculate the 90% Confidence Interval.</a:t>
                </a:r>
                <a:endParaRPr lang="en-US" sz="1400" i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400" b="1" i="1" dirty="0">
                    <a:solidFill>
                      <a:srgbClr val="7030A0"/>
                    </a:solidFill>
                  </a:rPr>
                  <a:t>NOT CORRECT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: </a:t>
                </a:r>
                <a:r>
                  <a:rPr lang="en-US" sz="1400" i="1" dirty="0" err="1">
                    <a:solidFill>
                      <a:srgbClr val="7030A0"/>
                    </a:solidFill>
                  </a:rPr>
                  <a:t>TInterval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→ Stats, 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 = 8.5, </a:t>
                </a:r>
                <a:r>
                  <a:rPr lang="en-US" sz="1400" i="1" dirty="0" err="1">
                    <a:solidFill>
                      <a:srgbClr val="7030A0"/>
                    </a:solidFill>
                  </a:rPr>
                  <a:t>Sx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= 1.25, n = 20, C-Level = 0.9 → (8.0167, 8.9833) </a:t>
                </a:r>
              </a:p>
              <a:p>
                <a:pPr lvl="1"/>
                <a:r>
                  <a:rPr lang="en-US" sz="1400" i="1" dirty="0">
                    <a:solidFill>
                      <a:srgbClr val="7030A0"/>
                    </a:solidFill>
                  </a:rPr>
                  <a:t>We KNOW what the value of 𝞂 is now!! So we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don’t have to estimate it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anymore and can therefore use a </a:t>
                </a:r>
                <a:r>
                  <a:rPr lang="en-US" sz="1400" b="1" i="1" dirty="0">
                    <a:solidFill>
                      <a:srgbClr val="7030A0"/>
                    </a:solidFill>
                  </a:rPr>
                  <a:t>Z Interval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!!</a:t>
                </a:r>
              </a:p>
              <a:p>
                <a:pPr lvl="2"/>
                <a:r>
                  <a:rPr lang="en-US" sz="1400" i="1" dirty="0">
                    <a:solidFill>
                      <a:srgbClr val="7030A0"/>
                    </a:solidFill>
                  </a:rPr>
                  <a:t>This will give us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a more precise (better) interval 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for the same confidence level! So this would be the CORRECT type of interval </a:t>
                </a:r>
              </a:p>
              <a:p>
                <a:pPr lvl="1"/>
                <a:r>
                  <a:rPr lang="en-US" sz="1400" i="1" dirty="0" err="1">
                    <a:solidFill>
                      <a:srgbClr val="FF0000"/>
                    </a:solidFill>
                  </a:rPr>
                  <a:t>Zinterval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(input = Stats, 𝞂 = 1.25 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i="1" dirty="0">
                    <a:solidFill>
                      <a:srgbClr val="FF0000"/>
                    </a:solidFill>
                  </a:rPr>
                  <a:t> = 8.5, n = 20, C-Level = 0.9 = (8.0402, 8.9598)</a:t>
                </a: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3) Out of the 20 students, 8 said they were taking a Statistics course. (Only) Calculate the 85% Confidence Interval.</a:t>
                </a:r>
              </a:p>
              <a:p>
                <a:r>
                  <a:rPr lang="en-US" sz="1400" i="1" dirty="0">
                    <a:solidFill>
                      <a:srgbClr val="7030A0"/>
                    </a:solidFill>
                  </a:rPr>
                  <a:t>We were given are </a:t>
                </a:r>
                <a:r>
                  <a:rPr lang="en-US" sz="1400" b="1" i="1" dirty="0">
                    <a:solidFill>
                      <a:srgbClr val="7030A0"/>
                    </a:solidFill>
                  </a:rPr>
                  <a:t>sample proportion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→ NEED TO FIND PROPORTIONS INTERVAL!!!!!!</a:t>
                </a:r>
              </a:p>
              <a:p>
                <a:r>
                  <a:rPr lang="en-US" sz="1400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response variable has changed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! We NO LONGER are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after the amount of credit hours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, rather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whether or not students are taking statistics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!</a:t>
                </a:r>
              </a:p>
              <a:p>
                <a:pPr lvl="1"/>
                <a:r>
                  <a:rPr lang="en-US" sz="1400" i="1" dirty="0">
                    <a:solidFill>
                      <a:srgbClr val="7030A0"/>
                    </a:solidFill>
                  </a:rPr>
                  <a:t>This is a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YES/NO variable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, i.e. </a:t>
                </a:r>
                <a:r>
                  <a:rPr lang="en-US" sz="1400" b="1" i="1" dirty="0">
                    <a:solidFill>
                      <a:srgbClr val="7030A0"/>
                    </a:solidFill>
                  </a:rPr>
                  <a:t>CATEGORICAL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!!</a:t>
                </a:r>
              </a:p>
              <a:p>
                <a:r>
                  <a:rPr lang="en-US" sz="1400" i="1" dirty="0">
                    <a:solidFill>
                      <a:srgbClr val="7030A0"/>
                    </a:solidFill>
                  </a:rPr>
                  <a:t>So we CANT use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mean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formulas, we need to use </a:t>
                </a:r>
                <a:r>
                  <a:rPr lang="en-US" sz="1400" b="1" i="1" dirty="0">
                    <a:solidFill>
                      <a:srgbClr val="7030A0"/>
                    </a:solidFill>
                  </a:rPr>
                  <a:t>PROPORTIONS and 1PROPZINT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!!!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1-PropZInt(x = 8, n = 20, C-Level = 0.9 = (8.0402, 8.9598)</a:t>
                </a:r>
                <a:endParaRPr lang="en-US" sz="1400" dirty="0"/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1PropZInt!!! → (0.24231, 0.55769) true proportion of CSCC students taking a stats course! 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1B61-18D0-884E-814C-B8AB2D4EB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226" y="1111027"/>
                <a:ext cx="10515600" cy="5857353"/>
              </a:xfrm>
              <a:blipFill>
                <a:blip r:embed="rId2"/>
                <a:stretch>
                  <a:fillRect l="-121" t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5E1E687-F39E-B84A-8B58-95006B0E4D8F}"/>
              </a:ext>
            </a:extLst>
          </p:cNvPr>
          <p:cNvGrpSpPr/>
          <p:nvPr/>
        </p:nvGrpSpPr>
        <p:grpSpPr>
          <a:xfrm>
            <a:off x="6642750" y="1387883"/>
            <a:ext cx="3149600" cy="1168400"/>
            <a:chOff x="7150100" y="2205831"/>
            <a:chExt cx="3149600" cy="1168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909893-702B-6E4C-9C65-D13FE206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0300" y="2205831"/>
              <a:ext cx="1549400" cy="1168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5E5421-FD15-2546-80FC-FC5A2EDAC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100" y="2205831"/>
              <a:ext cx="1549400" cy="1168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B105B1-88A3-3B4D-B99B-B0AAC42F9E78}"/>
              </a:ext>
            </a:extLst>
          </p:cNvPr>
          <p:cNvGrpSpPr/>
          <p:nvPr/>
        </p:nvGrpSpPr>
        <p:grpSpPr>
          <a:xfrm>
            <a:off x="6866354" y="3717518"/>
            <a:ext cx="3202405" cy="1168400"/>
            <a:chOff x="5092700" y="2411664"/>
            <a:chExt cx="3202405" cy="1168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1C3E79-04AD-5442-B101-B1088C23E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2700" y="2411664"/>
              <a:ext cx="1549400" cy="1168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78D2F0-8756-3E47-8A86-908E1F38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5705" y="2411664"/>
              <a:ext cx="1549400" cy="1168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E5305-2DAB-684C-A59A-7748C19B153C}"/>
              </a:ext>
            </a:extLst>
          </p:cNvPr>
          <p:cNvGrpSpPr/>
          <p:nvPr/>
        </p:nvGrpSpPr>
        <p:grpSpPr>
          <a:xfrm>
            <a:off x="6816559" y="5663452"/>
            <a:ext cx="3172325" cy="1184864"/>
            <a:chOff x="7440197" y="5263148"/>
            <a:chExt cx="3172325" cy="11848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58A40A-3B68-2947-BCDD-B0B1E5C7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0197" y="5279612"/>
              <a:ext cx="1549400" cy="1168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9175FD-BE47-F543-8AB5-448C28E89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63122" y="5263148"/>
              <a:ext cx="1549400" cy="11684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EDA219-2594-6948-89E3-668887DBEFEA}"/>
              </a:ext>
            </a:extLst>
          </p:cNvPr>
          <p:cNvSpPr txBox="1"/>
          <p:nvPr/>
        </p:nvSpPr>
        <p:spPr>
          <a:xfrm>
            <a:off x="1491246" y="189482"/>
            <a:ext cx="10750216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*** </a:t>
            </a:r>
            <a:r>
              <a:rPr lang="en-US" sz="1400" b="1" dirty="0">
                <a:solidFill>
                  <a:srgbClr val="7030A0"/>
                </a:solidFill>
              </a:rPr>
              <a:t>Need to be able to recognize which type of interval to make</a:t>
            </a:r>
            <a:r>
              <a:rPr lang="en-US" sz="1400" dirty="0">
                <a:solidFill>
                  <a:srgbClr val="7030A0"/>
                </a:solidFill>
              </a:rPr>
              <a:t>! To help, </a:t>
            </a:r>
            <a:r>
              <a:rPr lang="en-US" sz="1400" u="sng" dirty="0">
                <a:solidFill>
                  <a:srgbClr val="7030A0"/>
                </a:solidFill>
              </a:rPr>
              <a:t>first think about the response variable</a:t>
            </a:r>
            <a:r>
              <a:rPr lang="en-US" sz="1400" dirty="0">
                <a:solidFill>
                  <a:srgbClr val="7030A0"/>
                </a:solidFill>
              </a:rPr>
              <a:t> (or the </a:t>
            </a:r>
            <a:r>
              <a:rPr lang="en-US" sz="1400" u="sng" dirty="0">
                <a:solidFill>
                  <a:srgbClr val="7030A0"/>
                </a:solidFill>
              </a:rPr>
              <a:t>parameter of interest</a:t>
            </a:r>
            <a:r>
              <a:rPr lang="en-US" sz="1400" dirty="0">
                <a:solidFill>
                  <a:srgbClr val="7030A0"/>
                </a:solidFill>
              </a:rPr>
              <a:t>)!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Mean 𝜇 or proportion </a:t>
            </a:r>
            <a:r>
              <a:rPr lang="en-US" sz="1400" i="1" dirty="0">
                <a:solidFill>
                  <a:srgbClr val="7030A0"/>
                </a:solidFill>
              </a:rPr>
              <a:t>p?? (</a:t>
            </a:r>
            <a:r>
              <a:rPr lang="en-US" sz="1400" dirty="0">
                <a:solidFill>
                  <a:srgbClr val="7030A0"/>
                </a:solidFill>
              </a:rPr>
              <a:t>Quantitative or Qualitative)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Then think about what information you have, what you need, and what to type in calc!</a:t>
            </a:r>
          </a:p>
        </p:txBody>
      </p:sp>
    </p:spTree>
    <p:extLst>
      <p:ext uri="{BB962C8B-B14F-4D97-AF65-F5344CB8AC3E}">
        <p14:creationId xmlns:p14="http://schemas.microsoft.com/office/powerpoint/2010/main" val="2613845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2596C1-C9C1-9DBA-D52E-9BA24EE717EE}"/>
              </a:ext>
            </a:extLst>
          </p:cNvPr>
          <p:cNvGrpSpPr/>
          <p:nvPr/>
        </p:nvGrpSpPr>
        <p:grpSpPr>
          <a:xfrm>
            <a:off x="4696296" y="346188"/>
            <a:ext cx="538920" cy="299880"/>
            <a:chOff x="4696296" y="346188"/>
            <a:chExt cx="53892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89D7B0-3C3E-42F6-3BDF-4A500288E022}"/>
                    </a:ext>
                  </a:extLst>
                </p14:cNvPr>
                <p14:cNvContentPartPr/>
                <p14:nvPr/>
              </p14:nvContentPartPr>
              <p14:xfrm>
                <a:off x="4696296" y="346188"/>
                <a:ext cx="141480" cy="22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89D7B0-3C3E-42F6-3BDF-4A500288E0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87656" y="337548"/>
                  <a:ext cx="159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F6EF048-85C5-71A2-0855-AF89E59F998B}"/>
                    </a:ext>
                  </a:extLst>
                </p14:cNvPr>
                <p14:cNvContentPartPr/>
                <p14:nvPr/>
              </p14:nvContentPartPr>
              <p14:xfrm>
                <a:off x="5017056" y="354828"/>
                <a:ext cx="33120" cy="29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F6EF048-85C5-71A2-0855-AF89E59F99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8056" y="345828"/>
                  <a:ext cx="507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4CCE91-662F-5F13-79E2-576D0E76157B}"/>
                    </a:ext>
                  </a:extLst>
                </p14:cNvPr>
                <p14:cNvContentPartPr/>
                <p14:nvPr/>
              </p14:nvContentPartPr>
              <p14:xfrm>
                <a:off x="4968096" y="367428"/>
                <a:ext cx="205920" cy="6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4CCE91-662F-5F13-79E2-576D0E7615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59456" y="358788"/>
                  <a:ext cx="223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17449A-EFF7-B4B9-3E58-A39FCABA2614}"/>
                    </a:ext>
                  </a:extLst>
                </p14:cNvPr>
                <p14:cNvContentPartPr/>
                <p14:nvPr/>
              </p14:nvContentPartPr>
              <p14:xfrm>
                <a:off x="4927056" y="593508"/>
                <a:ext cx="308160" cy="3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17449A-EFF7-B4B9-3E58-A39FCABA26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8056" y="584868"/>
                  <a:ext cx="3258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4FC4E2-E373-A25E-F028-AD6A187E5D1E}"/>
              </a:ext>
            </a:extLst>
          </p:cNvPr>
          <p:cNvGrpSpPr/>
          <p:nvPr/>
        </p:nvGrpSpPr>
        <p:grpSpPr>
          <a:xfrm>
            <a:off x="4397856" y="861348"/>
            <a:ext cx="1098720" cy="597960"/>
            <a:chOff x="4397856" y="861348"/>
            <a:chExt cx="1098720" cy="59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005CAF7-C984-164A-6EA2-520C79D6827D}"/>
                    </a:ext>
                  </a:extLst>
                </p14:cNvPr>
                <p14:cNvContentPartPr/>
                <p14:nvPr/>
              </p14:nvContentPartPr>
              <p14:xfrm>
                <a:off x="4418736" y="861348"/>
                <a:ext cx="443160" cy="537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005CAF7-C984-164A-6EA2-520C79D682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0096" y="852708"/>
                  <a:ext cx="46080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C05339-47B3-6F1D-4A17-700F5B3A6258}"/>
                    </a:ext>
                  </a:extLst>
                </p14:cNvPr>
                <p14:cNvContentPartPr/>
                <p14:nvPr/>
              </p14:nvContentPartPr>
              <p14:xfrm>
                <a:off x="4397856" y="1317468"/>
                <a:ext cx="10512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C05339-47B3-6F1D-4A17-700F5B3A62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8856" y="1308828"/>
                  <a:ext cx="122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B0D6E0-2D85-5971-5024-4B27D0B9C399}"/>
                    </a:ext>
                  </a:extLst>
                </p14:cNvPr>
                <p14:cNvContentPartPr/>
                <p14:nvPr/>
              </p14:nvContentPartPr>
              <p14:xfrm>
                <a:off x="5107776" y="973308"/>
                <a:ext cx="340920" cy="42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B0D6E0-2D85-5971-5024-4B27D0B9C3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99136" y="964668"/>
                  <a:ext cx="3585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B3C4C6-E9D1-E0E5-3A45-35E900559162}"/>
                    </a:ext>
                  </a:extLst>
                </p14:cNvPr>
                <p14:cNvContentPartPr/>
                <p14:nvPr/>
              </p14:nvContentPartPr>
              <p14:xfrm>
                <a:off x="5399376" y="1378308"/>
                <a:ext cx="97200" cy="8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B3C4C6-E9D1-E0E5-3A45-35E9005591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90376" y="1369308"/>
                  <a:ext cx="1148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3C9C493-B740-BF86-DB66-D5CD5E28F92A}"/>
              </a:ext>
            </a:extLst>
          </p:cNvPr>
          <p:cNvGrpSpPr/>
          <p:nvPr/>
        </p:nvGrpSpPr>
        <p:grpSpPr>
          <a:xfrm>
            <a:off x="3685776" y="1702308"/>
            <a:ext cx="438840" cy="217080"/>
            <a:chOff x="3685776" y="1702308"/>
            <a:chExt cx="4388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D11B10-8D67-F0C9-0A8E-79F32453681E}"/>
                    </a:ext>
                  </a:extLst>
                </p14:cNvPr>
                <p14:cNvContentPartPr/>
                <p14:nvPr/>
              </p14:nvContentPartPr>
              <p14:xfrm>
                <a:off x="3685776" y="1702308"/>
                <a:ext cx="151560" cy="179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D11B10-8D67-F0C9-0A8E-79F3245368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7136" y="1693668"/>
                  <a:ext cx="169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910DB6-4CD8-1F41-59D1-7481596F0F99}"/>
                    </a:ext>
                  </a:extLst>
                </p14:cNvPr>
                <p14:cNvContentPartPr/>
                <p14:nvPr/>
              </p14:nvContentPartPr>
              <p14:xfrm>
                <a:off x="3777576" y="1819308"/>
                <a:ext cx="100800" cy="6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910DB6-4CD8-1F41-59D1-7481596F0F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68576" y="1810668"/>
                  <a:ext cx="118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144434-B350-28CA-1665-8240BAA4B6C8}"/>
                    </a:ext>
                  </a:extLst>
                </p14:cNvPr>
                <p14:cNvContentPartPr/>
                <p14:nvPr/>
              </p14:nvContentPartPr>
              <p14:xfrm>
                <a:off x="3960816" y="1829388"/>
                <a:ext cx="53640" cy="63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144434-B350-28CA-1665-8240BAA4B6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52176" y="1820388"/>
                  <a:ext cx="71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CA49CC-42F6-01A2-7A7A-CF76095FA26D}"/>
                    </a:ext>
                  </a:extLst>
                </p14:cNvPr>
                <p14:cNvContentPartPr/>
                <p14:nvPr/>
              </p14:nvContentPartPr>
              <p14:xfrm>
                <a:off x="4011216" y="1790148"/>
                <a:ext cx="113400" cy="129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CA49CC-42F6-01A2-7A7A-CF76095FA2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2216" y="1781148"/>
                  <a:ext cx="1310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4366E6-ED17-DA07-B842-0A0155E00650}"/>
              </a:ext>
            </a:extLst>
          </p:cNvPr>
          <p:cNvGrpSpPr/>
          <p:nvPr/>
        </p:nvGrpSpPr>
        <p:grpSpPr>
          <a:xfrm>
            <a:off x="5476776" y="1759908"/>
            <a:ext cx="906120" cy="162720"/>
            <a:chOff x="5476776" y="1759908"/>
            <a:chExt cx="90612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96D18F-8F24-E804-3C37-46CF99360DEC}"/>
                    </a:ext>
                  </a:extLst>
                </p14:cNvPr>
                <p14:cNvContentPartPr/>
                <p14:nvPr/>
              </p14:nvContentPartPr>
              <p14:xfrm>
                <a:off x="5476776" y="1777908"/>
                <a:ext cx="226080" cy="12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96D18F-8F24-E804-3C37-46CF99360D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67776" y="1769268"/>
                  <a:ext cx="243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41C69E-6929-A5B1-B2C2-1B063866BF7F}"/>
                    </a:ext>
                  </a:extLst>
                </p14:cNvPr>
                <p14:cNvContentPartPr/>
                <p14:nvPr/>
              </p14:nvContentPartPr>
              <p14:xfrm>
                <a:off x="5728416" y="1798788"/>
                <a:ext cx="125640" cy="9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41C69E-6929-A5B1-B2C2-1B063866BF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9776" y="1789788"/>
                  <a:ext cx="143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57B9226-AA4E-C6A3-6F85-59F3CD0E0FB3}"/>
                    </a:ext>
                  </a:extLst>
                </p14:cNvPr>
                <p14:cNvContentPartPr/>
                <p14:nvPr/>
              </p14:nvContentPartPr>
              <p14:xfrm>
                <a:off x="5958096" y="1832628"/>
                <a:ext cx="43560" cy="59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57B9226-AA4E-C6A3-6F85-59F3CD0E0F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49456" y="1823988"/>
                  <a:ext cx="612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A8B7C9E-3300-A05A-5EAC-E94CD6A02D1B}"/>
                    </a:ext>
                  </a:extLst>
                </p14:cNvPr>
                <p14:cNvContentPartPr/>
                <p14:nvPr/>
              </p14:nvContentPartPr>
              <p14:xfrm>
                <a:off x="6036216" y="1801668"/>
                <a:ext cx="111960" cy="68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8B7C9E-3300-A05A-5EAC-E94CD6A02D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7216" y="1793028"/>
                  <a:ext cx="129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3BB575-7059-85DB-6ACA-953F1F53CE3B}"/>
                    </a:ext>
                  </a:extLst>
                </p14:cNvPr>
                <p14:cNvContentPartPr/>
                <p14:nvPr/>
              </p14:nvContentPartPr>
              <p14:xfrm>
                <a:off x="6234216" y="1759908"/>
                <a:ext cx="148680" cy="162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3BB575-7059-85DB-6ACA-953F1F53CE3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25576" y="1750908"/>
                  <a:ext cx="16632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70A461-C562-A7C4-F7B8-51005BD1F33D}"/>
              </a:ext>
            </a:extLst>
          </p:cNvPr>
          <p:cNvGrpSpPr/>
          <p:nvPr/>
        </p:nvGrpSpPr>
        <p:grpSpPr>
          <a:xfrm>
            <a:off x="3127416" y="2079588"/>
            <a:ext cx="653760" cy="992880"/>
            <a:chOff x="3127416" y="2079588"/>
            <a:chExt cx="653760" cy="9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FA7738-4C9C-7E63-A1C8-A8BABAB1516B}"/>
                    </a:ext>
                  </a:extLst>
                </p14:cNvPr>
                <p14:cNvContentPartPr/>
                <p14:nvPr/>
              </p14:nvContentPartPr>
              <p14:xfrm>
                <a:off x="3151536" y="2079588"/>
                <a:ext cx="629640" cy="99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FA7738-4C9C-7E63-A1C8-A8BABAB151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42896" y="2070948"/>
                  <a:ext cx="647280" cy="10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067929-1FCE-287D-C398-65FFC4A5057B}"/>
                    </a:ext>
                  </a:extLst>
                </p14:cNvPr>
                <p14:cNvContentPartPr/>
                <p14:nvPr/>
              </p14:nvContentPartPr>
              <p14:xfrm>
                <a:off x="3127416" y="3014148"/>
                <a:ext cx="27360" cy="4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067929-1FCE-287D-C398-65FFC4A505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18416" y="3005148"/>
                  <a:ext cx="45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B98622-A7CD-35F7-E489-506A0922A3C1}"/>
              </a:ext>
            </a:extLst>
          </p:cNvPr>
          <p:cNvGrpSpPr/>
          <p:nvPr/>
        </p:nvGrpSpPr>
        <p:grpSpPr>
          <a:xfrm>
            <a:off x="1902696" y="3443628"/>
            <a:ext cx="518040" cy="270000"/>
            <a:chOff x="1902696" y="3443628"/>
            <a:chExt cx="51804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3E6D34-7899-34A2-EEE0-1B002747E6D1}"/>
                    </a:ext>
                  </a:extLst>
                </p14:cNvPr>
                <p14:cNvContentPartPr/>
                <p14:nvPr/>
              </p14:nvContentPartPr>
              <p14:xfrm>
                <a:off x="1902696" y="3443628"/>
                <a:ext cx="15120" cy="220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3E6D34-7899-34A2-EEE0-1B002747E6D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3696" y="3434628"/>
                  <a:ext cx="327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58574A-A65F-D728-7D19-A1F6CDFA8077}"/>
                    </a:ext>
                  </a:extLst>
                </p14:cNvPr>
                <p14:cNvContentPartPr/>
                <p14:nvPr/>
              </p14:nvContentPartPr>
              <p14:xfrm>
                <a:off x="1972536" y="3515268"/>
                <a:ext cx="115560" cy="198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58574A-A65F-D728-7D19-A1F6CDFA80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3536" y="3506268"/>
                  <a:ext cx="133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4EBCE4-F98E-A947-BD71-B531AC3AF899}"/>
                    </a:ext>
                  </a:extLst>
                </p14:cNvPr>
                <p14:cNvContentPartPr/>
                <p14:nvPr/>
              </p14:nvContentPartPr>
              <p14:xfrm>
                <a:off x="2062176" y="3549108"/>
                <a:ext cx="106560" cy="10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4EBCE4-F98E-A947-BD71-B531AC3AF8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53536" y="3540108"/>
                  <a:ext cx="124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488BB2-E664-6814-A687-790D40D44C0C}"/>
                    </a:ext>
                  </a:extLst>
                </p14:cNvPr>
                <p14:cNvContentPartPr/>
                <p14:nvPr/>
              </p14:nvContentPartPr>
              <p14:xfrm>
                <a:off x="2208696" y="3537588"/>
                <a:ext cx="22320" cy="83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488BB2-E664-6814-A687-790D40D44C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9696" y="3528948"/>
                  <a:ext cx="39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6ED6FA-1F07-6FBD-FDF7-DAB3E52901FC}"/>
                    </a:ext>
                  </a:extLst>
                </p14:cNvPr>
                <p14:cNvContentPartPr/>
                <p14:nvPr/>
              </p14:nvContentPartPr>
              <p14:xfrm>
                <a:off x="2333256" y="3515988"/>
                <a:ext cx="87480" cy="180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6ED6FA-1F07-6FBD-FDF7-DAB3E52901F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24616" y="3506988"/>
                  <a:ext cx="1051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04EA69-6592-9E29-A9E9-58A7A02441DE}"/>
              </a:ext>
            </a:extLst>
          </p:cNvPr>
          <p:cNvGrpSpPr/>
          <p:nvPr/>
        </p:nvGrpSpPr>
        <p:grpSpPr>
          <a:xfrm>
            <a:off x="2619096" y="3348228"/>
            <a:ext cx="837000" cy="308520"/>
            <a:chOff x="2619096" y="3348228"/>
            <a:chExt cx="8370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D17B39B-ABA0-6803-283D-D7F7C65763B9}"/>
                    </a:ext>
                  </a:extLst>
                </p14:cNvPr>
                <p14:cNvContentPartPr/>
                <p14:nvPr/>
              </p14:nvContentPartPr>
              <p14:xfrm>
                <a:off x="2619096" y="3348228"/>
                <a:ext cx="116280" cy="30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D17B39B-ABA0-6803-283D-D7F7C65763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10096" y="3339228"/>
                  <a:ext cx="1339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EABD4E-70E3-5DC8-7D99-D7BDA14882FE}"/>
                    </a:ext>
                  </a:extLst>
                </p14:cNvPr>
                <p14:cNvContentPartPr/>
                <p14:nvPr/>
              </p14:nvContentPartPr>
              <p14:xfrm>
                <a:off x="2630256" y="3498348"/>
                <a:ext cx="172440" cy="2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EABD4E-70E3-5DC8-7D99-D7BDA14882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21256" y="3489708"/>
                  <a:ext cx="190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5BBEA6-503F-2A10-660C-5E93B306202B}"/>
                    </a:ext>
                  </a:extLst>
                </p14:cNvPr>
                <p14:cNvContentPartPr/>
                <p14:nvPr/>
              </p14:nvContentPartPr>
              <p14:xfrm>
                <a:off x="2933376" y="3528588"/>
                <a:ext cx="12960" cy="118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5BBEA6-503F-2A10-660C-5E93B30620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4736" y="3519948"/>
                  <a:ext cx="30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8DDC47-D909-047A-FC30-DB8FD0D3BDD4}"/>
                    </a:ext>
                  </a:extLst>
                </p14:cNvPr>
                <p14:cNvContentPartPr/>
                <p14:nvPr/>
              </p14:nvContentPartPr>
              <p14:xfrm>
                <a:off x="2977296" y="3449388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8DDC47-D909-047A-FC30-DB8FD0D3BD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8656" y="34403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5DC644-5A76-9014-5B60-F8181D11D853}"/>
                    </a:ext>
                  </a:extLst>
                </p14:cNvPr>
                <p14:cNvContentPartPr/>
                <p14:nvPr/>
              </p14:nvContentPartPr>
              <p14:xfrm>
                <a:off x="3006816" y="3524628"/>
                <a:ext cx="155880" cy="9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5DC644-5A76-9014-5B60-F8181D11D8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98176" y="3515988"/>
                  <a:ext cx="173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F4D995-1AA0-731F-36E3-59CF88D01100}"/>
                    </a:ext>
                  </a:extLst>
                </p14:cNvPr>
                <p14:cNvContentPartPr/>
                <p14:nvPr/>
              </p14:nvContentPartPr>
              <p14:xfrm>
                <a:off x="3302376" y="3396468"/>
                <a:ext cx="5760" cy="155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F4D995-1AA0-731F-36E3-59CF88D011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93736" y="3387828"/>
                  <a:ext cx="23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9B85173-7DB2-8A6A-FC8A-0D538D885D46}"/>
                    </a:ext>
                  </a:extLst>
                </p14:cNvPr>
                <p14:cNvContentPartPr/>
                <p14:nvPr/>
              </p14:nvContentPartPr>
              <p14:xfrm>
                <a:off x="3264216" y="3458388"/>
                <a:ext cx="191880" cy="3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9B85173-7DB2-8A6A-FC8A-0D538D885D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55216" y="3449748"/>
                  <a:ext cx="2095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BA5ACA6-F363-E5A7-825F-E3832C368A38}"/>
                  </a:ext>
                </a:extLst>
              </p14:cNvPr>
              <p14:cNvContentPartPr/>
              <p14:nvPr/>
            </p14:nvContentPartPr>
            <p14:xfrm>
              <a:off x="5301456" y="2148348"/>
              <a:ext cx="509040" cy="821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BA5ACA6-F363-E5A7-825F-E3832C368A3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92816" y="2139708"/>
                <a:ext cx="526680" cy="8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54325E0-59BE-C1C8-C532-21426F1BA5EE}"/>
                  </a:ext>
                </a:extLst>
              </p14:cNvPr>
              <p14:cNvContentPartPr/>
              <p14:nvPr/>
            </p14:nvContentPartPr>
            <p14:xfrm>
              <a:off x="4936416" y="3118908"/>
              <a:ext cx="367560" cy="275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54325E0-59BE-C1C8-C532-21426F1BA5E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27776" y="3109908"/>
                <a:ext cx="38520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8711BEF6-8F81-7A51-00B0-D31A56A671D0}"/>
              </a:ext>
            </a:extLst>
          </p:cNvPr>
          <p:cNvGrpSpPr/>
          <p:nvPr/>
        </p:nvGrpSpPr>
        <p:grpSpPr>
          <a:xfrm>
            <a:off x="6225576" y="2219628"/>
            <a:ext cx="1148040" cy="1558440"/>
            <a:chOff x="6225576" y="2219628"/>
            <a:chExt cx="1148040" cy="15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DFA6C6-CEC2-5A95-E635-C156091880E2}"/>
                    </a:ext>
                  </a:extLst>
                </p14:cNvPr>
                <p14:cNvContentPartPr/>
                <p14:nvPr/>
              </p14:nvContentPartPr>
              <p14:xfrm>
                <a:off x="6225576" y="2219628"/>
                <a:ext cx="619200" cy="987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DFA6C6-CEC2-5A95-E635-C156091880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16936" y="2210988"/>
                  <a:ext cx="636840" cy="10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ABE1DE-DC72-7B99-DCBB-C7E96D46E771}"/>
                    </a:ext>
                  </a:extLst>
                </p14:cNvPr>
                <p14:cNvContentPartPr/>
                <p14:nvPr/>
              </p14:nvContentPartPr>
              <p14:xfrm>
                <a:off x="6626616" y="3283068"/>
                <a:ext cx="481680" cy="301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ABE1DE-DC72-7B99-DCBB-C7E96D46E7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17976" y="3274068"/>
                  <a:ext cx="499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4E3D30-7CC0-A850-0598-093AA0FB996D}"/>
                    </a:ext>
                  </a:extLst>
                </p14:cNvPr>
                <p14:cNvContentPartPr/>
                <p14:nvPr/>
              </p14:nvContentPartPr>
              <p14:xfrm>
                <a:off x="6525456" y="3232668"/>
                <a:ext cx="848160" cy="37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4E3D30-7CC0-A850-0598-093AA0FB99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16456" y="3223668"/>
                  <a:ext cx="865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780E54-776F-22AD-AAD6-473AB4F8A40D}"/>
                    </a:ext>
                  </a:extLst>
                </p14:cNvPr>
                <p14:cNvContentPartPr/>
                <p14:nvPr/>
              </p14:nvContentPartPr>
              <p14:xfrm>
                <a:off x="6508896" y="3097668"/>
                <a:ext cx="657360" cy="680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780E54-776F-22AD-AAD6-473AB4F8A4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00256" y="3089028"/>
                  <a:ext cx="675000" cy="69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21FF905-0EC5-B3EC-DCB6-CA571DF1985A}"/>
              </a:ext>
            </a:extLst>
          </p:cNvPr>
          <p:cNvGrpSpPr/>
          <p:nvPr/>
        </p:nvGrpSpPr>
        <p:grpSpPr>
          <a:xfrm>
            <a:off x="4704936" y="3616068"/>
            <a:ext cx="354240" cy="736920"/>
            <a:chOff x="4704936" y="3616068"/>
            <a:chExt cx="354240" cy="7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65F49CB-FAC1-1450-C723-688DE02C3E61}"/>
                    </a:ext>
                  </a:extLst>
                </p14:cNvPr>
                <p14:cNvContentPartPr/>
                <p14:nvPr/>
              </p14:nvContentPartPr>
              <p14:xfrm>
                <a:off x="4738776" y="3616068"/>
                <a:ext cx="320400" cy="703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65F49CB-FAC1-1450-C723-688DE02C3E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29776" y="3607068"/>
                  <a:ext cx="3380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E95333-2563-BD59-E3B8-3452BC167BFE}"/>
                    </a:ext>
                  </a:extLst>
                </p14:cNvPr>
                <p14:cNvContentPartPr/>
                <p14:nvPr/>
              </p14:nvContentPartPr>
              <p14:xfrm>
                <a:off x="4704936" y="4134468"/>
                <a:ext cx="64800" cy="218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E95333-2563-BD59-E3B8-3452BC167BF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95936" y="4125828"/>
                  <a:ext cx="8244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F26F92F-123E-0E5D-E733-E29797A62643}"/>
              </a:ext>
            </a:extLst>
          </p:cNvPr>
          <p:cNvGrpSpPr/>
          <p:nvPr/>
        </p:nvGrpSpPr>
        <p:grpSpPr>
          <a:xfrm>
            <a:off x="4216416" y="4635948"/>
            <a:ext cx="749160" cy="252720"/>
            <a:chOff x="4216416" y="4635948"/>
            <a:chExt cx="7491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B8AB369-E57F-BD18-F44C-2A7E8F439C96}"/>
                    </a:ext>
                  </a:extLst>
                </p14:cNvPr>
                <p14:cNvContentPartPr/>
                <p14:nvPr/>
              </p14:nvContentPartPr>
              <p14:xfrm>
                <a:off x="4233336" y="4665468"/>
                <a:ext cx="237600" cy="219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B8AB369-E57F-BD18-F44C-2A7E8F439C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24696" y="4656468"/>
                  <a:ext cx="255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869409-652C-44C2-2FAB-7377CCAE7459}"/>
                    </a:ext>
                  </a:extLst>
                </p14:cNvPr>
                <p14:cNvContentPartPr/>
                <p14:nvPr/>
              </p14:nvContentPartPr>
              <p14:xfrm>
                <a:off x="4216416" y="4778148"/>
                <a:ext cx="248040" cy="3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869409-652C-44C2-2FAB-7377CCAE74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07416" y="4769148"/>
                  <a:ext cx="265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3559D14-FD9E-B54A-6E98-19B42859ADDD}"/>
                    </a:ext>
                  </a:extLst>
                </p14:cNvPr>
                <p14:cNvContentPartPr/>
                <p14:nvPr/>
              </p14:nvContentPartPr>
              <p14:xfrm>
                <a:off x="4554816" y="4817028"/>
                <a:ext cx="9720" cy="71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3559D14-FD9E-B54A-6E98-19B42859AD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45816" y="4808388"/>
                  <a:ext cx="27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A20FB8-0DB3-D81E-2E72-3F0654CA0DA8}"/>
                    </a:ext>
                  </a:extLst>
                </p14:cNvPr>
                <p14:cNvContentPartPr/>
                <p14:nvPr/>
              </p14:nvContentPartPr>
              <p14:xfrm>
                <a:off x="4559496" y="4714068"/>
                <a:ext cx="3600" cy="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A20FB8-0DB3-D81E-2E72-3F0654CA0DA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50856" y="4705068"/>
                  <a:ext cx="212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B6E9AF-7E37-1423-4434-3D9FA26B93E6}"/>
                    </a:ext>
                  </a:extLst>
                </p14:cNvPr>
                <p14:cNvContentPartPr/>
                <p14:nvPr/>
              </p14:nvContentPartPr>
              <p14:xfrm>
                <a:off x="4648056" y="4768068"/>
                <a:ext cx="119880" cy="8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B6E9AF-7E37-1423-4434-3D9FA26B93E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39056" y="4759068"/>
                  <a:ext cx="137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F73E9D-98ED-D866-B235-FCEB02861923}"/>
                    </a:ext>
                  </a:extLst>
                </p14:cNvPr>
                <p14:cNvContentPartPr/>
                <p14:nvPr/>
              </p14:nvContentPartPr>
              <p14:xfrm>
                <a:off x="4889256" y="4635948"/>
                <a:ext cx="29160" cy="203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F73E9D-98ED-D866-B235-FCEB0286192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80256" y="4627308"/>
                  <a:ext cx="46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11310B-1E46-1123-9501-F67134A2ECB8}"/>
                    </a:ext>
                  </a:extLst>
                </p14:cNvPr>
                <p14:cNvContentPartPr/>
                <p14:nvPr/>
              </p14:nvContentPartPr>
              <p14:xfrm>
                <a:off x="4882056" y="4712988"/>
                <a:ext cx="83520" cy="60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11310B-1E46-1123-9501-F67134A2EC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73416" y="4704348"/>
                  <a:ext cx="1011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A612C97-86C6-2FEF-7717-B640B1EF6651}"/>
              </a:ext>
            </a:extLst>
          </p:cNvPr>
          <p:cNvGrpSpPr/>
          <p:nvPr/>
        </p:nvGrpSpPr>
        <p:grpSpPr>
          <a:xfrm>
            <a:off x="7135296" y="3823788"/>
            <a:ext cx="105480" cy="582480"/>
            <a:chOff x="7135296" y="3823788"/>
            <a:chExt cx="10548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967AF1-3FCF-0981-7A19-3DD5A3A5206E}"/>
                    </a:ext>
                  </a:extLst>
                </p14:cNvPr>
                <p14:cNvContentPartPr/>
                <p14:nvPr/>
              </p14:nvContentPartPr>
              <p14:xfrm>
                <a:off x="7164096" y="3823788"/>
                <a:ext cx="28440" cy="47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967AF1-3FCF-0981-7A19-3DD5A3A520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55456" y="3814788"/>
                  <a:ext cx="460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AF4BF84-F2F7-B623-EAED-501F09C4AF20}"/>
                    </a:ext>
                  </a:extLst>
                </p14:cNvPr>
                <p14:cNvContentPartPr/>
                <p14:nvPr/>
              </p14:nvContentPartPr>
              <p14:xfrm>
                <a:off x="7135296" y="4288188"/>
                <a:ext cx="10548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AF4BF84-F2F7-B623-EAED-501F09C4AF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26656" y="4279188"/>
                  <a:ext cx="1231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F30A1AD-5288-873F-2D6F-9EF4D54D8D45}"/>
              </a:ext>
            </a:extLst>
          </p:cNvPr>
          <p:cNvGrpSpPr/>
          <p:nvPr/>
        </p:nvGrpSpPr>
        <p:grpSpPr>
          <a:xfrm>
            <a:off x="7134936" y="4627668"/>
            <a:ext cx="797040" cy="347040"/>
            <a:chOff x="7134936" y="4627668"/>
            <a:chExt cx="79704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20050B8-18D8-8EC2-BF06-7630702E549B}"/>
                    </a:ext>
                  </a:extLst>
                </p14:cNvPr>
                <p14:cNvContentPartPr/>
                <p14:nvPr/>
              </p14:nvContentPartPr>
              <p14:xfrm>
                <a:off x="7154016" y="4627668"/>
                <a:ext cx="91800" cy="347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20050B8-18D8-8EC2-BF06-7630702E54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45376" y="4618668"/>
                  <a:ext cx="1094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F46A58-543F-6F93-4621-83AF838C7F6E}"/>
                    </a:ext>
                  </a:extLst>
                </p14:cNvPr>
                <p14:cNvContentPartPr/>
                <p14:nvPr/>
              </p14:nvContentPartPr>
              <p14:xfrm>
                <a:off x="7134936" y="4841148"/>
                <a:ext cx="167040" cy="3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F46A58-543F-6F93-4621-83AF838C7F6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25936" y="4832148"/>
                  <a:ext cx="1846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51FD18-3CD6-6802-C20B-CC096F885A2E}"/>
                    </a:ext>
                  </a:extLst>
                </p14:cNvPr>
                <p14:cNvContentPartPr/>
                <p14:nvPr/>
              </p14:nvContentPartPr>
              <p14:xfrm>
                <a:off x="7367496" y="4896588"/>
                <a:ext cx="18360" cy="68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51FD18-3CD6-6802-C20B-CC096F885A2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58496" y="4887588"/>
                  <a:ext cx="36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9A91F1C-B473-EAA2-EABA-E37C03160063}"/>
                    </a:ext>
                  </a:extLst>
                </p14:cNvPr>
                <p14:cNvContentPartPr/>
                <p14:nvPr/>
              </p14:nvContentPartPr>
              <p14:xfrm>
                <a:off x="7348416" y="4776708"/>
                <a:ext cx="11880" cy="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9A91F1C-B473-EAA2-EABA-E37C031600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39416" y="4768068"/>
                  <a:ext cx="29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9EE5A3-AE11-1072-167D-A215656C018C}"/>
                    </a:ext>
                  </a:extLst>
                </p14:cNvPr>
                <p14:cNvContentPartPr/>
                <p14:nvPr/>
              </p14:nvContentPartPr>
              <p14:xfrm>
                <a:off x="7453536" y="4824228"/>
                <a:ext cx="128520" cy="101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9EE5A3-AE11-1072-167D-A215656C018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44896" y="4815228"/>
                  <a:ext cx="146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2CFF481-7C2B-D4BE-7D21-3B4F247B7F6D}"/>
                    </a:ext>
                  </a:extLst>
                </p14:cNvPr>
                <p14:cNvContentPartPr/>
                <p14:nvPr/>
              </p14:nvContentPartPr>
              <p14:xfrm>
                <a:off x="7760616" y="4750788"/>
                <a:ext cx="33840" cy="132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2CFF481-7C2B-D4BE-7D21-3B4F247B7F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51616" y="4741788"/>
                  <a:ext cx="51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EE9403-6731-87F0-FD49-2792F2AE8032}"/>
                    </a:ext>
                  </a:extLst>
                </p14:cNvPr>
                <p14:cNvContentPartPr/>
                <p14:nvPr/>
              </p14:nvContentPartPr>
              <p14:xfrm>
                <a:off x="7663056" y="4744668"/>
                <a:ext cx="268920" cy="49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EE9403-6731-87F0-FD49-2792F2AE80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54416" y="4736028"/>
                  <a:ext cx="28656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0D8CE46-C3C3-1BFB-EB36-E2EF5E05AA4C}"/>
                  </a:ext>
                </a:extLst>
              </p14:cNvPr>
              <p14:cNvContentPartPr/>
              <p14:nvPr/>
            </p14:nvContentPartPr>
            <p14:xfrm>
              <a:off x="3818976" y="5193948"/>
              <a:ext cx="965880" cy="34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0D8CE46-C3C3-1BFB-EB36-E2EF5E05AA4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09976" y="5185308"/>
                <a:ext cx="9835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D54B2B3-0B28-559E-9E7F-9EEAFC59E21A}"/>
                  </a:ext>
                </a:extLst>
              </p14:cNvPr>
              <p14:cNvContentPartPr/>
              <p14:nvPr/>
            </p14:nvContentPartPr>
            <p14:xfrm>
              <a:off x="6884736" y="5233548"/>
              <a:ext cx="1135800" cy="5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D54B2B3-0B28-559E-9E7F-9EEAFC59E21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75736" y="5224548"/>
                <a:ext cx="1153440" cy="22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6C7365A-C53A-38C7-89EF-1D1FAB0087AF}"/>
              </a:ext>
            </a:extLst>
          </p:cNvPr>
          <p:cNvSpPr txBox="1"/>
          <p:nvPr/>
        </p:nvSpPr>
        <p:spPr>
          <a:xfrm>
            <a:off x="7663056" y="973308"/>
            <a:ext cx="2762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MAKE THIS NICER LATER!!</a:t>
            </a:r>
          </a:p>
          <a:p>
            <a:r>
              <a:rPr lang="en-US" dirty="0">
                <a:highlight>
                  <a:srgbClr val="FFFF00"/>
                </a:highlight>
              </a:rPr>
              <a:t>Flow chart </a:t>
            </a:r>
            <a:r>
              <a:rPr lang="en-US">
                <a:highlight>
                  <a:srgbClr val="FFFF00"/>
                </a:highlight>
              </a:rPr>
              <a:t>decision process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425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415600" y="869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When do I use which? </a:t>
            </a:r>
            <a:r>
              <a:rPr lang="en-US" i="1" dirty="0"/>
              <a:t>p</a:t>
            </a:r>
            <a:r>
              <a:rPr lang="en-US" dirty="0"/>
              <a:t> vs </a:t>
            </a:r>
            <a:r>
              <a:rPr lang="en" i="1" dirty="0"/>
              <a:t>Z</a:t>
            </a:r>
            <a:r>
              <a:rPr lang="en" dirty="0"/>
              <a:t> vs. </a:t>
            </a:r>
            <a:r>
              <a:rPr lang="en" i="1" dirty="0"/>
              <a:t>t</a:t>
            </a:r>
            <a:endParaRPr i="1"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415600" y="850567"/>
            <a:ext cx="11360800" cy="590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1800" dirty="0"/>
              <a:t>Use </a:t>
            </a:r>
            <a:r>
              <a:rPr lang="en" sz="1800" b="1" dirty="0">
                <a:solidFill>
                  <a:srgbClr val="FF0000"/>
                </a:solidFill>
              </a:rPr>
              <a:t>1 Proportion Z Interval</a:t>
            </a:r>
            <a:r>
              <a:rPr lang="en" sz="1800" dirty="0"/>
              <a:t> when…</a:t>
            </a:r>
            <a:endParaRPr sz="1800" dirty="0"/>
          </a:p>
          <a:p>
            <a:r>
              <a:rPr lang="en" sz="1800" dirty="0"/>
              <a:t>You are asked to find a Confidence interval for a Population </a:t>
            </a:r>
            <a:r>
              <a:rPr lang="en" sz="1800" b="1" dirty="0">
                <a:solidFill>
                  <a:srgbClr val="FF0000"/>
                </a:solidFill>
              </a:rPr>
              <a:t>Proportion</a:t>
            </a:r>
            <a:endParaRPr sz="18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1800" dirty="0"/>
              <a:t>Dealing with Proportions (i.e. a success or failure)</a:t>
            </a:r>
            <a:endParaRPr sz="1800" dirty="0"/>
          </a:p>
          <a:p>
            <a:pPr marL="0" indent="0">
              <a:spcBef>
                <a:spcPts val="1333"/>
              </a:spcBef>
              <a:buNone/>
            </a:pPr>
            <a:r>
              <a:rPr lang="en" sz="1800" dirty="0"/>
              <a:t>Use </a:t>
            </a:r>
            <a:r>
              <a:rPr lang="en" sz="1800" b="1" dirty="0">
                <a:solidFill>
                  <a:srgbClr val="0000FF"/>
                </a:solidFill>
              </a:rPr>
              <a:t>T Interval </a:t>
            </a:r>
            <a:r>
              <a:rPr lang="en" sz="1800" dirty="0"/>
              <a:t>when... </a:t>
            </a:r>
            <a:endParaRPr sz="1800" dirty="0"/>
          </a:p>
          <a:p>
            <a:r>
              <a:rPr lang="en" sz="1800" dirty="0"/>
              <a:t>You are asked to </a:t>
            </a:r>
            <a:r>
              <a:rPr lang="en" sz="1800" u="sng" dirty="0"/>
              <a:t>find a Confidence interval</a:t>
            </a:r>
            <a:r>
              <a:rPr lang="en" sz="1800" dirty="0"/>
              <a:t> for a Population </a:t>
            </a:r>
            <a:r>
              <a:rPr lang="en" sz="1800" b="1" dirty="0">
                <a:solidFill>
                  <a:srgbClr val="0000FF"/>
                </a:solidFill>
              </a:rPr>
              <a:t>Mean</a:t>
            </a:r>
            <a:endParaRPr sz="1800" b="1" dirty="0">
              <a:solidFill>
                <a:srgbClr val="0000FF"/>
              </a:solidFill>
            </a:endParaRPr>
          </a:p>
          <a:p>
            <a:pPr lvl="1">
              <a:spcBef>
                <a:spcPts val="0"/>
              </a:spcBef>
            </a:pPr>
            <a:r>
              <a:rPr lang="en" sz="1800" dirty="0"/>
              <a:t>This applies to estimating the population mean, not proportion</a:t>
            </a:r>
            <a:endParaRPr sz="1800" dirty="0"/>
          </a:p>
          <a:p>
            <a:pPr lvl="1">
              <a:spcBef>
                <a:spcPts val="0"/>
              </a:spcBef>
            </a:pPr>
            <a:r>
              <a:rPr lang="en" sz="1800" dirty="0"/>
              <a:t>There is </a:t>
            </a:r>
            <a:r>
              <a:rPr lang="en" sz="1800" b="1" dirty="0"/>
              <a:t>no </a:t>
            </a:r>
            <a:r>
              <a:rPr lang="en" sz="1800" dirty="0"/>
              <a:t>“success” or “failure” being measured.</a:t>
            </a:r>
          </a:p>
          <a:p>
            <a:pPr lvl="1">
              <a:spcBef>
                <a:spcPts val="0"/>
              </a:spcBef>
            </a:pPr>
            <a:r>
              <a:rPr lang="en" sz="1800" dirty="0"/>
              <a:t>Generally always the </a:t>
            </a:r>
            <a:r>
              <a:rPr lang="en" sz="1800" u="sng" dirty="0"/>
              <a:t>population standard deviation will be unknown</a:t>
            </a:r>
            <a:r>
              <a:rPr lang="en" sz="1800" dirty="0"/>
              <a:t>!</a:t>
            </a:r>
            <a:endParaRPr sz="1800" dirty="0"/>
          </a:p>
          <a:p>
            <a:pPr marL="0" indent="0">
              <a:spcBef>
                <a:spcPts val="1333"/>
              </a:spcBef>
              <a:buNone/>
            </a:pPr>
            <a:r>
              <a:rPr lang="en" sz="1800" dirty="0"/>
              <a:t>Use </a:t>
            </a:r>
            <a:r>
              <a:rPr lang="en" sz="1800" b="1" dirty="0">
                <a:solidFill>
                  <a:srgbClr val="A64D79"/>
                </a:solidFill>
              </a:rPr>
              <a:t>Z Interval</a:t>
            </a:r>
            <a:r>
              <a:rPr lang="en" sz="1800" dirty="0"/>
              <a:t> only for…</a:t>
            </a:r>
            <a:endParaRPr sz="1800" dirty="0"/>
          </a:p>
          <a:p>
            <a:r>
              <a:rPr lang="en" sz="1800" dirty="0"/>
              <a:t>(Very uncommon) Finding a CI for a Population mean when the </a:t>
            </a:r>
            <a:r>
              <a:rPr lang="en" sz="1800" u="sng" dirty="0"/>
              <a:t>population standard deviation is known</a:t>
            </a:r>
            <a:r>
              <a:rPr lang="en" sz="1800" dirty="0"/>
              <a:t>.</a:t>
            </a:r>
            <a:endParaRPr sz="1800" dirty="0"/>
          </a:p>
          <a:p>
            <a:pPr marL="0" indent="0">
              <a:spcBef>
                <a:spcPts val="1333"/>
              </a:spcBef>
              <a:buNone/>
            </a:pPr>
            <a:r>
              <a:rPr lang="en" sz="1800" dirty="0"/>
              <a:t>As always, think about what is being measured for each observation/individual!</a:t>
            </a:r>
          </a:p>
          <a:p>
            <a:pPr marL="0" indent="0">
              <a:spcBef>
                <a:spcPts val="1333"/>
              </a:spcBef>
              <a:buNone/>
            </a:pPr>
            <a:endParaRPr lang="en-US" sz="18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400" b="1" dirty="0">
                <a:solidFill>
                  <a:srgbClr val="00B050"/>
                </a:solidFill>
              </a:rPr>
              <a:t>USE THE CORRECT NOTATION AND FORMULAS!!!! </a:t>
            </a:r>
            <a:endParaRPr sz="24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415600" y="25654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/>
              <a:t>Means vs. Proportions: When do I use which formulas?</a:t>
            </a:r>
            <a:endParaRPr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Google Shape;159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43200" y="1498466"/>
                <a:ext cx="5333200" cy="50648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" dirty="0"/>
                  <a:t>Looking at a </a:t>
                </a:r>
                <a:r>
                  <a:rPr lang="en" b="1" dirty="0"/>
                  <a:t>quantitative </a:t>
                </a:r>
                <a:r>
                  <a:rPr lang="en" dirty="0"/>
                  <a:t>variable? </a:t>
                </a:r>
                <a:br>
                  <a:rPr lang="en" dirty="0"/>
                </a:br>
                <a:r>
                  <a:rPr lang="en" dirty="0"/>
                  <a:t>(sample means)</a:t>
                </a:r>
                <a:endParaRPr dirty="0"/>
              </a:p>
              <a:p>
                <a:pPr marL="0" indent="0">
                  <a:spcBef>
                    <a:spcPts val="2133"/>
                  </a:spcBef>
                  <a:buNone/>
                </a:pPr>
                <a:r>
                  <a:rPr lang="en" dirty="0"/>
                  <a:t>Sampling Distributions:</a:t>
                </a:r>
              </a:p>
              <a:p>
                <a:pPr marL="342900" indent="-342900">
                  <a:spcBef>
                    <a:spcPts val="2133"/>
                  </a:spcBef>
                </a:pPr>
                <a:r>
                  <a:rPr lang="en" dirty="0"/>
                  <a:t>Mean: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sz="2000" dirty="0"/>
                  <a:t> </a:t>
                </a:r>
                <a:r>
                  <a:rPr lang="en" dirty="0"/>
                  <a:t>aka the mean of the population </a:t>
                </a:r>
                <a:endParaRPr dirty="0"/>
              </a:p>
              <a:p>
                <a:pPr marL="342900" indent="-342900">
                  <a:spcBef>
                    <a:spcPts val="2133"/>
                  </a:spcBef>
                  <a:spcAft>
                    <a:spcPts val="2133"/>
                  </a:spcAft>
                </a:pPr>
                <a:r>
                  <a:rPr lang="en" dirty="0"/>
                  <a:t>Standard Deviation: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" dirty="0"/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r>
                  <a:rPr lang="en" dirty="0"/>
                  <a:t>Confidence Intervals Procedures and Formulas:</a:t>
                </a:r>
                <a:r>
                  <a:rPr lang="en-US" sz="2000" dirty="0"/>
                  <a:t>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r>
                  <a:rPr lang="en-US" sz="2000" b="1" dirty="0"/>
                  <a:t>      </a:t>
                </a:r>
                <a:r>
                  <a:rPr lang="en-US" sz="2000" b="1" dirty="0" err="1"/>
                  <a:t>ZInterval</a:t>
                </a:r>
                <a:r>
                  <a:rPr lang="en-US" sz="2000" b="1" dirty="0"/>
                  <a:t>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r>
                  <a:rPr lang="en-US" sz="2000" b="1" dirty="0"/>
                  <a:t>      </a:t>
                </a:r>
                <a:r>
                  <a:rPr lang="en-US" sz="2000" b="1" dirty="0" err="1"/>
                  <a:t>TInterval</a:t>
                </a:r>
                <a:r>
                  <a:rPr lang="en-US" sz="2000" b="1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00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𝑑𝑓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endParaRPr lang="en-US" sz="2000" i="1" dirty="0"/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59" name="Google Shape;159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43200" y="1498466"/>
                <a:ext cx="5333200" cy="5064818"/>
              </a:xfrm>
              <a:prstGeom prst="rect">
                <a:avLst/>
              </a:prstGeom>
              <a:blipFill>
                <a:blip r:embed="rId3"/>
                <a:stretch>
                  <a:fillRect l="-237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28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575800" y="1485833"/>
                <a:ext cx="5333200" cy="455520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Looking at a categorical variable that has a </a:t>
                </a:r>
                <a:r>
                  <a:rPr lang="en-US" b="1" dirty="0"/>
                  <a:t>“success” and “failure”</a:t>
                </a:r>
                <a:r>
                  <a:rPr lang="en-US" dirty="0"/>
                  <a:t>?  (sample proportions)</a:t>
                </a:r>
              </a:p>
              <a:p>
                <a:pPr marL="0" indent="0">
                  <a:spcBef>
                    <a:spcPts val="2133"/>
                  </a:spcBef>
                  <a:buNone/>
                </a:pPr>
                <a:r>
                  <a:rPr lang="en" dirty="0"/>
                  <a:t>Sampling Distributions:</a:t>
                </a:r>
                <a:endParaRPr lang="en-US" dirty="0"/>
              </a:p>
              <a:p>
                <a:pPr marL="342900" indent="-342900">
                  <a:spcBef>
                    <a:spcPts val="2133"/>
                  </a:spcBef>
                </a:pPr>
                <a:r>
                  <a:rPr lang="en-US" dirty="0"/>
                  <a:t>Mean: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  <a:ea typeface="Cambria Math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ar-AE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aka the population proportion</a:t>
                </a:r>
              </a:p>
              <a:p>
                <a:pPr marL="342900" indent="-342900">
                  <a:spcBef>
                    <a:spcPts val="2133"/>
                  </a:spcBef>
                </a:pPr>
                <a:r>
                  <a:rPr lang="en-US" dirty="0"/>
                  <a:t>Standard Deviation: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sub>
                    </m:sSub>
                    <m:r>
                      <a:rPr lang="ar-AE" sz="20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ar-AE" sz="2000" i="1">
                                <a:latin typeface="Cambria Math"/>
                              </a:rPr>
                              <m:t>𝑝</m:t>
                            </m:r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ar-AE" sz="2000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ar-AE" sz="2000" dirty="0"/>
              </a:p>
              <a:p>
                <a:pPr marL="0" indent="0">
                  <a:spcBef>
                    <a:spcPts val="2133"/>
                  </a:spcBef>
                  <a:buNone/>
                </a:pPr>
                <a:r>
                  <a:rPr lang="en-US" dirty="0"/>
                  <a:t>Confidence Interval Procedure: </a:t>
                </a:r>
                <a:r>
                  <a:rPr lang="en-US" b="1" dirty="0"/>
                  <a:t>1-PropZInt</a:t>
                </a:r>
              </a:p>
              <a:p>
                <a:pPr marL="0" indent="0">
                  <a:spcBef>
                    <a:spcPts val="2133"/>
                  </a:spcBef>
                  <a:buNone/>
                </a:pPr>
                <a:r>
                  <a:rPr lang="en-US" dirty="0"/>
                  <a:t>Formula: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(1−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ar-AE" dirty="0"/>
              </a:p>
              <a:p>
                <a:pPr marL="0" indent="0">
                  <a:spcBef>
                    <a:spcPts val="2133"/>
                  </a:spcBef>
                  <a:spcAft>
                    <a:spcPts val="2133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0" name="Google Shape;160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575800" y="1485833"/>
                <a:ext cx="5333200" cy="4555200"/>
              </a:xfrm>
              <a:prstGeom prst="rect">
                <a:avLst/>
              </a:prstGeom>
              <a:blipFill>
                <a:blip r:embed="rId4"/>
                <a:stretch>
                  <a:fillRect l="-237" r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37289" y="-2381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Central Limit Theorem (CLT)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7289" y="-238166"/>
                <a:ext cx="10515600" cy="1325563"/>
              </a:xfrm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7289" y="786606"/>
                <a:ext cx="9204157" cy="528478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500" dirty="0">
                    <a:solidFill>
                      <a:srgbClr val="7030A0"/>
                    </a:solidFill>
                  </a:rPr>
                  <a:t>REVIEW!!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pPr marL="0" indent="0">
                  <a:buNone/>
                </a:pPr>
                <a:r>
                  <a:rPr lang="en-US" sz="1500" u="sng" dirty="0"/>
                  <a:t>Central Limit Theorem</a:t>
                </a:r>
              </a:p>
              <a:p>
                <a:r>
                  <a:rPr lang="en-US" sz="15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500" dirty="0"/>
                  <a:t> be the mean of observations in SRS of size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1500" dirty="0"/>
                  <a:t> from a population with mean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sz="1500" dirty="0"/>
                  <a:t> and standard deviation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1500" dirty="0"/>
                  <a:t>.</a:t>
                </a:r>
              </a:p>
              <a:p>
                <a:r>
                  <a:rPr lang="en-US" sz="1500" dirty="0"/>
                  <a:t>If we take a </a:t>
                </a:r>
                <a:r>
                  <a:rPr lang="en-US" sz="1500" u="sng" dirty="0"/>
                  <a:t>large enough sample</a:t>
                </a:r>
                <a:r>
                  <a:rPr lang="en-US" sz="1500" dirty="0"/>
                  <a:t>, then</a:t>
                </a:r>
              </a:p>
              <a:p>
                <a:pPr lvl="1"/>
                <a:r>
                  <a:rPr lang="en-US" sz="1500" dirty="0"/>
                  <a:t>The mean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500" dirty="0"/>
                  <a:t> is equal to the mean of the population,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endParaRPr lang="en-US" sz="1500" dirty="0"/>
              </a:p>
              <a:p>
                <a:pPr lvl="1"/>
                <a:endParaRPr lang="en-US" sz="1500" dirty="0"/>
              </a:p>
              <a:p>
                <a:pPr marL="13716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15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15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𝜇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      </a:t>
                </a:r>
                <a:r>
                  <a:rPr lang="en-US" sz="1500" dirty="0"/>
                  <a:t>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500" dirty="0"/>
                  <a:t> in words = mean of the sampling distribution of x-bar)</a:t>
                </a:r>
              </a:p>
              <a:p>
                <a:pPr marL="0" indent="0">
                  <a:buNone/>
                </a:pPr>
                <a:endParaRPr lang="en-US" sz="1500" dirty="0"/>
              </a:p>
              <a:p>
                <a:pPr lvl="1"/>
                <a:r>
                  <a:rPr lang="en-US" sz="1500" dirty="0"/>
                  <a:t>The standard deviation is equal to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  <a:ea typeface="Cambria Math"/>
                      </a:rPr>
                      <m:t>𝜎</m:t>
                    </m:r>
                  </m:oMath>
                </a14:m>
                <a:r>
                  <a:rPr lang="en-US" sz="1500" dirty="0"/>
                  <a:t> divided by the square root of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𝑛</m:t>
                    </m:r>
                  </m:oMath>
                </a14:m>
                <a:endParaRPr lang="en-US" sz="1500" dirty="0"/>
              </a:p>
              <a:p>
                <a:pPr lvl="1"/>
                <a:endParaRPr lang="en-US" sz="1500" dirty="0"/>
              </a:p>
              <a:p>
                <a:pPr marL="13716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sz="15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5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     </a:t>
                </a:r>
                <a:r>
                  <a:rPr lang="en-US" sz="1500" dirty="0"/>
                  <a:t>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1500" dirty="0"/>
                  <a:t> in words = standard deviation of the sampling distribution of x-bar)</a:t>
                </a:r>
              </a:p>
              <a:p>
                <a:pPr marL="1828800" lvl="4" indent="0">
                  <a:buNone/>
                </a:pPr>
                <a:endParaRPr lang="en-US" sz="1500" dirty="0"/>
              </a:p>
              <a:p>
                <a:pPr lvl="1"/>
                <a:r>
                  <a:rPr lang="en-US" sz="1500" dirty="0"/>
                  <a:t>And this distribution will be approximately Normal!</a:t>
                </a:r>
              </a:p>
              <a:p>
                <a:pPr marL="457200" lvl="1" indent="0">
                  <a:buNone/>
                </a:pPr>
                <a:endParaRPr lang="en-US" sz="15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5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5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solidFill>
                    <a:srgbClr val="FF0000"/>
                  </a:solidFill>
                </a:endParaRPr>
              </a:p>
              <a:p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289" y="786606"/>
                <a:ext cx="9204157" cy="5284787"/>
              </a:xfrm>
              <a:blipFill>
                <a:blip r:embed="rId4"/>
                <a:stretch>
                  <a:fillRect l="-275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0F6565-7C7E-48B2-53D2-937E45AEFDBA}"/>
                  </a:ext>
                </a:extLst>
              </p:cNvPr>
              <p:cNvSpPr txBox="1"/>
              <p:nvPr/>
            </p:nvSpPr>
            <p:spPr>
              <a:xfrm>
                <a:off x="8698831" y="4523874"/>
                <a:ext cx="3814011" cy="212404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i="1" u="sng" dirty="0">
                    <a:solidFill>
                      <a:schemeClr val="accent2"/>
                    </a:solidFill>
                  </a:rPr>
                  <a:t>Summary</a:t>
                </a:r>
              </a:p>
              <a:p>
                <a:endParaRPr lang="en-US" sz="1400" i="1" dirty="0">
                  <a:solidFill>
                    <a:schemeClr val="accent2"/>
                  </a:solidFill>
                </a:endParaRPr>
              </a:p>
              <a:p>
                <a:r>
                  <a:rPr lang="en-US" sz="1400" b="1" i="1" dirty="0">
                    <a:solidFill>
                      <a:schemeClr val="accent2"/>
                    </a:solidFill>
                  </a:rPr>
                  <a:t>If X has mean µ and </a:t>
                </a:r>
                <a:r>
                  <a:rPr lang="en-US" sz="1400" b="1" i="1" dirty="0" err="1">
                    <a:solidFill>
                      <a:schemeClr val="accent2"/>
                    </a:solidFill>
                  </a:rPr>
                  <a:t>sd</a:t>
                </a:r>
                <a:r>
                  <a:rPr lang="en-US" sz="1400" b="1" i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accent2"/>
                        </a:solidFill>
                        <a:latin typeface="Cambria Math"/>
                        <a:ea typeface="Cambria Math"/>
                      </a:rPr>
                      <m:t>𝝈</m:t>
                    </m:r>
                  </m:oMath>
                </a14:m>
                <a:endParaRPr lang="en-US" sz="1400" b="1" i="1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chemeClr val="accent2"/>
                    </a:solidFill>
                  </a:rPr>
                  <a:t>(Referring to the population, selecting a single person)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i="1" dirty="0">
                  <a:solidFill>
                    <a:schemeClr val="accent2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sz="1400" b="1" i="1" dirty="0">
                    <a:solidFill>
                      <a:schemeClr val="accent2"/>
                    </a:solidFill>
                  </a:rPr>
                  <a:t> is Normal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/>
                            <a:ea typeface="Cambria Math"/>
                          </a:rPr>
                          <m:t>𝝁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lang="en-US" sz="1400" b="1" i="1" smtClean="0">
                        <a:solidFill>
                          <a:schemeClr val="accent2"/>
                        </a:solidFill>
                        <a:latin typeface="Cambria Math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accent2"/>
                        </a:solidFill>
                        <a:latin typeface="Cambria Math"/>
                        <a:ea typeface="Cambria Math"/>
                      </a:rPr>
                      <m:t>𝝁</m:t>
                    </m:r>
                  </m:oMath>
                </a14:m>
                <a:r>
                  <a:rPr lang="en-US" sz="1400" b="1" i="1" dirty="0">
                    <a:solidFill>
                      <a:schemeClr val="accent2"/>
                    </a:solidFill>
                  </a:rPr>
                  <a:t> and SD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/>
                            <a:ea typeface="Cambria Math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lang="en-US" sz="1400" b="1" i="1" smtClean="0">
                        <a:solidFill>
                          <a:schemeClr val="accent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solidFill>
                              <a:schemeClr val="accent2"/>
                            </a:solidFill>
                            <a:latin typeface="Cambria Math"/>
                            <a:ea typeface="Cambria Math"/>
                          </a:rPr>
                          <m:t>𝝈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 smtClean="0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1400" b="1" i="1" dirty="0">
                  <a:solidFill>
                    <a:schemeClr val="accent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chemeClr val="accent2"/>
                    </a:solidFill>
                  </a:rPr>
                  <a:t>(Referring to the sampling distribution, selecting a group of people and summarizing)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0F6565-7C7E-48B2-53D2-937E45AEF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831" y="4523874"/>
                <a:ext cx="3814011" cy="2124043"/>
              </a:xfrm>
              <a:prstGeom prst="rect">
                <a:avLst/>
              </a:prstGeom>
              <a:blipFill>
                <a:blip r:embed="rId5"/>
                <a:stretch>
                  <a:fillRect l="-331" r="-662" b="-176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ampling distribution compares single observation with distribution of the mean x bar of 10 observations. A normal bell curve representing 1 observation overlaps with an elongated bell curve representing x bar for 10 observations. A perpendicular line is drawn from the horizontal axis to the peak of the normal curves. A line is drawn to the right from the perpendicular line to the normal curve for 1 observation, which denotes the standard deviation sigma. A line is drawn to the right from the perpendicular line to the normal curve for 10 observations, which denotes the standard deviation sigma over the square root of 10. ">
            <a:extLst>
              <a:ext uri="{FF2B5EF4-FFF2-40B4-BE49-F238E27FC236}">
                <a16:creationId xmlns:a16="http://schemas.microsoft.com/office/drawing/2014/main" id="{458D6D64-7FE5-5F98-562F-90D0304C1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954" y="657716"/>
            <a:ext cx="3464633" cy="2189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34087A-9713-206B-43E8-1C56C18A63B6}"/>
              </a:ext>
            </a:extLst>
          </p:cNvPr>
          <p:cNvSpPr txBox="1"/>
          <p:nvPr/>
        </p:nvSpPr>
        <p:spPr>
          <a:xfrm>
            <a:off x="9130303" y="517226"/>
            <a:ext cx="12979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Sampling Dist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Population Dist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2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450F-602C-1940-85B5-AD418759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-80963"/>
            <a:ext cx="10515600" cy="1325563"/>
          </a:xfrm>
        </p:spPr>
        <p:txBody>
          <a:bodyPr/>
          <a:lstStyle/>
          <a:p>
            <a:r>
              <a:rPr lang="en-US" dirty="0"/>
              <a:t>Confidence Intervals Again!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510C1-42A9-E84D-A704-0023A6A1A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090" y="1026631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u="sng" dirty="0">
                    <a:solidFill>
                      <a:srgbClr val="FF0000"/>
                    </a:solidFill>
                  </a:rPr>
                  <a:t>Estimating Parameters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u="sng" dirty="0">
                    <a:solidFill>
                      <a:srgbClr val="FFC000"/>
                    </a:solidFill>
                  </a:rPr>
                  <a:t>Point Estimates</a:t>
                </a:r>
              </a:p>
              <a:p>
                <a:r>
                  <a:rPr lang="en-US" sz="1800" dirty="0"/>
                  <a:t>Using a statistic to estimate a parameter (for means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/>
                  <a:t> to estimate </a:t>
                </a:r>
                <a:r>
                  <a:rPr lang="en-US" sz="1800" i="1" dirty="0"/>
                  <a:t>p or</a:t>
                </a:r>
                <a:r>
                  <a:rPr lang="en-US" sz="1800" dirty="0"/>
                  <a:t> 𝜇, respectively.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u="sng" dirty="0">
                    <a:solidFill>
                      <a:srgbClr val="0070C0"/>
                    </a:solidFill>
                  </a:rPr>
                  <a:t>Interval Estimates</a:t>
                </a:r>
              </a:p>
              <a:p>
                <a:r>
                  <a:rPr lang="en-US" sz="1800" dirty="0"/>
                  <a:t>Give a range for what we think the population parameter is.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sz="1800" u="sng" dirty="0"/>
                  <a:t>Proportions</a:t>
                </a:r>
              </a:p>
              <a:p>
                <a:r>
                  <a:rPr lang="en-US" sz="1800" dirty="0"/>
                  <a:t>CI for </a:t>
                </a:r>
                <a:r>
                  <a:rPr lang="en-US" sz="1800" b="1" dirty="0"/>
                  <a:t>proportions</a:t>
                </a:r>
                <a:r>
                  <a:rPr lang="en-US" sz="1800" dirty="0"/>
                  <a:t> deal with categorical variables (yes / no).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u="sng" dirty="0"/>
                  <a:t>Means</a:t>
                </a:r>
              </a:p>
              <a:p>
                <a:r>
                  <a:rPr lang="en-US" sz="1800" dirty="0"/>
                  <a:t>CI for </a:t>
                </a:r>
                <a:r>
                  <a:rPr lang="en-US" sz="1800" b="1" dirty="0"/>
                  <a:t>means</a:t>
                </a:r>
                <a:r>
                  <a:rPr lang="en-US" sz="1800" dirty="0"/>
                  <a:t> deal with quantitative variables (numeric).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510C1-42A9-E84D-A704-0023A6A1A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90" y="1026631"/>
                <a:ext cx="10515600" cy="4351338"/>
              </a:xfrm>
              <a:blipFill>
                <a:blip r:embed="rId2"/>
                <a:stretch>
                  <a:fillRect l="-603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0AF626-F075-444F-A7B9-58F7457B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3017838"/>
            <a:ext cx="4025900" cy="138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CABBFEE-DB41-754B-AF1C-481CB3C963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4127" y="4857057"/>
                <a:ext cx="4059381" cy="1799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  [	      </a:t>
                </a:r>
                <a:r>
                  <a:rPr lang="en-US" dirty="0">
                    <a:solidFill>
                      <a:srgbClr val="FFC000"/>
                    </a:solidFill>
                  </a:rPr>
                  <a:t>|</a:t>
                </a:r>
                <a:r>
                  <a:rPr lang="en-US" dirty="0">
                    <a:solidFill>
                      <a:srgbClr val="0070C0"/>
                    </a:solidFill>
                  </a:rPr>
                  <a:t>	  </a:t>
                </a:r>
                <a:r>
                  <a:rPr lang="en-US" dirty="0">
                    <a:solidFill>
                      <a:srgbClr val="FF0000"/>
                    </a:solidFill>
                  </a:rPr>
                  <a:t>|</a:t>
                </a:r>
                <a:r>
                  <a:rPr lang="en-US" dirty="0">
                    <a:solidFill>
                      <a:srgbClr val="0070C0"/>
                    </a:solidFill>
                  </a:rPr>
                  <a:t>	]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   10	        </a:t>
                </a:r>
                <a:r>
                  <a:rPr lang="en-US" sz="2000" dirty="0">
                    <a:solidFill>
                      <a:srgbClr val="FFC000"/>
                    </a:solidFill>
                  </a:rPr>
                  <a:t>30</a:t>
                </a:r>
                <a:r>
                  <a:rPr lang="en-US" sz="2000" dirty="0">
                    <a:solidFill>
                      <a:srgbClr val="0070C0"/>
                    </a:solidFill>
                  </a:rPr>
                  <a:t>      </a:t>
                </a:r>
                <a:r>
                  <a:rPr lang="en-US" sz="2000" dirty="0">
                    <a:solidFill>
                      <a:srgbClr val="FF0000"/>
                    </a:solidFill>
                  </a:rPr>
                  <a:t>40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      50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rgbClr val="0070C0"/>
                    </a:solidFill>
                  </a:rPr>
                  <a:t>Lower bound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Upper bound</a:t>
                </a:r>
                <a:r>
                  <a:rPr lang="en-US" dirty="0"/>
                  <a:t>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CABBFEE-DB41-754B-AF1C-481CB3C96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27" y="4857057"/>
                <a:ext cx="4059381" cy="1799232"/>
              </a:xfrm>
              <a:prstGeom prst="rect">
                <a:avLst/>
              </a:prstGeom>
              <a:blipFill>
                <a:blip r:embed="rId4"/>
                <a:stretch>
                  <a:fillRect t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2FCA30-575E-6E42-988B-42220BF71970}"/>
              </a:ext>
            </a:extLst>
          </p:cNvPr>
          <p:cNvCxnSpPr/>
          <p:nvPr/>
        </p:nvCxnSpPr>
        <p:spPr>
          <a:xfrm>
            <a:off x="7601528" y="5160000"/>
            <a:ext cx="40593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8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1273-5D1B-A74C-AC13-80BCA83A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14251"/>
            <a:ext cx="10515600" cy="1325563"/>
          </a:xfrm>
        </p:spPr>
        <p:txBody>
          <a:bodyPr/>
          <a:lstStyle/>
          <a:p>
            <a:r>
              <a:rPr lang="en-US" dirty="0"/>
              <a:t>Final Confidence Interval for 𝜇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96D9-BD5D-284F-A2A4-F8784D545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00" y="929803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Now the goal is to find an estimate for the unknown population mean 𝜇!</a:t>
                </a:r>
              </a:p>
              <a:p>
                <a:pPr marL="0" indent="0">
                  <a:buNone/>
                </a:pPr>
                <a:r>
                  <a:rPr lang="en-US" sz="2400" dirty="0">
                    <a:highlight>
                      <a:srgbClr val="FFFF00"/>
                    </a:highlight>
                  </a:rPr>
                  <a:t>*** We are going to assume that the </a:t>
                </a:r>
                <a:r>
                  <a:rPr lang="en-US" sz="2400" u="sng" dirty="0">
                    <a:highlight>
                      <a:srgbClr val="FFFF00"/>
                    </a:highlight>
                  </a:rPr>
                  <a:t>population standard deviation</a:t>
                </a:r>
                <a:r>
                  <a:rPr lang="en-US" sz="2400" dirty="0">
                    <a:highlight>
                      <a:srgbClr val="FFFF00"/>
                    </a:highlight>
                  </a:rPr>
                  <a:t> 𝞂 is </a:t>
                </a:r>
                <a:r>
                  <a:rPr lang="en-US" sz="2400" u="sng" dirty="0">
                    <a:highlight>
                      <a:srgbClr val="FFFF00"/>
                    </a:highlight>
                  </a:rPr>
                  <a:t>known</a:t>
                </a:r>
                <a:r>
                  <a:rPr lang="en-US" sz="2400" dirty="0">
                    <a:highlight>
                      <a:srgbClr val="FFFF00"/>
                    </a:highlight>
                  </a:rPr>
                  <a:t>!</a:t>
                </a:r>
              </a:p>
              <a:p>
                <a:pPr marL="0" indent="0">
                  <a:buNone/>
                </a:pPr>
                <a:endParaRPr lang="en-US" sz="2400" u="sng" dirty="0"/>
              </a:p>
              <a:p>
                <a:pPr marL="0" indent="0">
                  <a:buNone/>
                </a:pPr>
                <a:r>
                  <a:rPr lang="en-US" sz="2400" u="sng" dirty="0"/>
                  <a:t>1 Mean Z Interval</a:t>
                </a:r>
              </a:p>
              <a:p>
                <a:pPr marL="0" indent="0">
                  <a:buNone/>
                </a:pPr>
                <a:endParaRPr lang="en-US" sz="2400" u="sng" dirty="0"/>
              </a:p>
              <a:p>
                <a:pPr marL="0" indent="0">
                  <a:buNone/>
                </a:pPr>
                <a:r>
                  <a:rPr lang="en-US" sz="2400" dirty="0"/>
                  <a:t>C.I. = Point Estimate ± Margin of Error,     MOE = CV * SE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 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𝑥</m:t>
                            </m:r>
                          </m:e>
                        </m:acc>
                      </m:sub>
                    </m:sSub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dirty="0">
                        <a:latin typeface="Cambria Math" panose="02040503050406030204" pitchFamily="18" charset="0"/>
                      </a:rPr>
                      <m:t>±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        →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D96D9-BD5D-284F-A2A4-F8784D545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00" y="929803"/>
                <a:ext cx="10515600" cy="4351338"/>
              </a:xfrm>
              <a:blipFill>
                <a:blip r:embed="rId2"/>
                <a:stretch>
                  <a:fillRect l="-844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26D5742-FD71-4D45-B88E-4C10F30A5D90}"/>
              </a:ext>
            </a:extLst>
          </p:cNvPr>
          <p:cNvSpPr txBox="1"/>
          <p:nvPr/>
        </p:nvSpPr>
        <p:spPr>
          <a:xfrm>
            <a:off x="7081485" y="2208941"/>
            <a:ext cx="3111499" cy="6558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* Same Critical Value as with a 1 Proportion Z Interval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9005E-680C-B943-9BE3-D02BC78D0DA1}"/>
              </a:ext>
            </a:extLst>
          </p:cNvPr>
          <p:cNvSpPr txBox="1"/>
          <p:nvPr/>
        </p:nvSpPr>
        <p:spPr>
          <a:xfrm>
            <a:off x="7081485" y="4758968"/>
            <a:ext cx="479813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Same interpretation too!!</a:t>
            </a:r>
          </a:p>
          <a:p>
            <a:endParaRPr lang="en-US" dirty="0"/>
          </a:p>
          <a:p>
            <a:r>
              <a:rPr lang="en-US" dirty="0"/>
              <a:t>I am </a:t>
            </a:r>
            <a:r>
              <a:rPr lang="en-US" u="sng" dirty="0"/>
              <a:t>% confident</a:t>
            </a:r>
            <a:r>
              <a:rPr lang="en-US" dirty="0"/>
              <a:t> that the true/population </a:t>
            </a:r>
            <a:r>
              <a:rPr lang="en-US" u="sng" dirty="0"/>
              <a:t>parameter + context</a:t>
            </a:r>
            <a:r>
              <a:rPr lang="en-US" dirty="0"/>
              <a:t> is between </a:t>
            </a:r>
            <a:r>
              <a:rPr lang="en-US" u="sng" dirty="0"/>
              <a:t>(lower bound)</a:t>
            </a:r>
            <a:r>
              <a:rPr lang="en-US" dirty="0"/>
              <a:t> and </a:t>
            </a:r>
            <a:r>
              <a:rPr lang="en-US" u="sng" dirty="0"/>
              <a:t>(upper bound)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4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4B1-95B3-F24D-9DE8-E19AF8D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 dirty="0"/>
              <a:t>Using Calc!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CC214-BAED-8943-A9A4-04D9A981E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14425"/>
            <a:ext cx="10515600" cy="1082675"/>
          </a:xfrm>
          <a:ln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Setup</a:t>
            </a:r>
          </a:p>
          <a:p>
            <a:pPr marL="0" indent="0">
              <a:buNone/>
            </a:pPr>
            <a:r>
              <a:rPr lang="en-US" sz="2000" dirty="0"/>
              <a:t>Suppose the number of points scored by your favorite basketball team is normally distribution with known population standard deviation 𝞂 = 15 points.</a:t>
            </a:r>
          </a:p>
          <a:p>
            <a:pPr marL="0" indent="0">
              <a:buNone/>
            </a:pPr>
            <a:r>
              <a:rPr lang="en-US" sz="2000" dirty="0"/>
              <a:t>The mean from a random sample of 35 games was 72 points. </a:t>
            </a:r>
            <a:r>
              <a:rPr lang="en-US" sz="2000" b="1" dirty="0"/>
              <a:t>Calculate</a:t>
            </a:r>
            <a:r>
              <a:rPr lang="en-US" sz="2000" dirty="0"/>
              <a:t> and </a:t>
            </a:r>
            <a:r>
              <a:rPr lang="en-US" sz="2000" b="1" dirty="0"/>
              <a:t>interpret</a:t>
            </a:r>
            <a:r>
              <a:rPr lang="en-US" sz="2000" dirty="0"/>
              <a:t> the corresponding </a:t>
            </a:r>
            <a:r>
              <a:rPr lang="en-US" sz="2000" i="1" dirty="0"/>
              <a:t>95% confidence interval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2439988"/>
                <a:ext cx="7086600" cy="3256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GOAL</a:t>
                </a:r>
                <a:r>
                  <a:rPr lang="en-US" sz="1800" dirty="0"/>
                  <a:t>: Find the Confidence Interval!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 err="1"/>
                  <a:t>ZInterval</a:t>
                </a:r>
                <a:endParaRPr lang="en-US" sz="18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Input = Stats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𝞂 = population standard deviation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/>
                  <a:t> = sample mean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n = sample size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C-Level = Confidence level (as a decimal or whole number, both work)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439988"/>
                <a:ext cx="7086600" cy="3256450"/>
              </a:xfrm>
              <a:prstGeom prst="rect">
                <a:avLst/>
              </a:prstGeom>
              <a:blipFill>
                <a:blip r:embed="rId2"/>
                <a:stretch>
                  <a:fillRect l="-536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DF40A4-53BF-F746-8608-957A428692E8}"/>
              </a:ext>
            </a:extLst>
          </p:cNvPr>
          <p:cNvSpPr txBox="1"/>
          <p:nvPr/>
        </p:nvSpPr>
        <p:spPr>
          <a:xfrm>
            <a:off x="622300" y="5696438"/>
            <a:ext cx="1017513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Interpret results</a:t>
            </a:r>
            <a:r>
              <a:rPr lang="en-US" dirty="0"/>
              <a:t>:</a:t>
            </a:r>
          </a:p>
          <a:p>
            <a:r>
              <a:rPr lang="en-US" i="1" dirty="0">
                <a:solidFill>
                  <a:schemeClr val="tx1"/>
                </a:solidFill>
              </a:rPr>
              <a:t>??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6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4B1-95B3-F24D-9DE8-E19AF8D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10515600" cy="1325563"/>
          </a:xfrm>
        </p:spPr>
        <p:txBody>
          <a:bodyPr/>
          <a:lstStyle/>
          <a:p>
            <a:r>
              <a:rPr lang="en-US" dirty="0"/>
              <a:t>Using Calc!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CC214-BAED-8943-A9A4-04D9A981E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14425"/>
            <a:ext cx="10515600" cy="1082675"/>
          </a:xfrm>
          <a:ln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Setup</a:t>
            </a:r>
          </a:p>
          <a:p>
            <a:pPr marL="0" indent="0">
              <a:buNone/>
            </a:pPr>
            <a:r>
              <a:rPr lang="en-US" sz="2000" dirty="0"/>
              <a:t>Suppose the number of points scored by your favorite basketball team is normally distribution with known population standard deviation 𝞂 = 15 points.</a:t>
            </a:r>
          </a:p>
          <a:p>
            <a:pPr marL="0" indent="0">
              <a:buNone/>
            </a:pPr>
            <a:r>
              <a:rPr lang="en-US" sz="2000" dirty="0"/>
              <a:t>The mean from a random sample of 35 games was 72 points. </a:t>
            </a:r>
            <a:r>
              <a:rPr lang="en-US" sz="2000" b="1" dirty="0"/>
              <a:t>Calculate</a:t>
            </a:r>
            <a:r>
              <a:rPr lang="en-US" sz="2000" dirty="0"/>
              <a:t> and </a:t>
            </a:r>
            <a:r>
              <a:rPr lang="en-US" sz="2000" b="1" dirty="0"/>
              <a:t>interpret</a:t>
            </a:r>
            <a:r>
              <a:rPr lang="en-US" sz="2000" dirty="0"/>
              <a:t> the corresponding </a:t>
            </a:r>
            <a:r>
              <a:rPr lang="en-US" sz="2000" i="1" dirty="0"/>
              <a:t>95% confidence interval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2439988"/>
                <a:ext cx="7086600" cy="3256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GOAL</a:t>
                </a:r>
                <a:r>
                  <a:rPr lang="en-US" sz="1800" dirty="0"/>
                  <a:t>: Find the Confidence Interval!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 err="1"/>
                  <a:t>ZInterval</a:t>
                </a:r>
                <a:endParaRPr lang="en-US" sz="18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Input = Stats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𝞂 = population standard deviation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/>
                  <a:t> = sample mean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n = sample size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C-Level = Confidence level (as a decimal or whole number, both work)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439988"/>
                <a:ext cx="7086600" cy="3256450"/>
              </a:xfrm>
              <a:prstGeom prst="rect">
                <a:avLst/>
              </a:prstGeom>
              <a:blipFill>
                <a:blip r:embed="rId2"/>
                <a:stretch>
                  <a:fillRect l="-536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DF40A4-53BF-F746-8608-957A428692E8}"/>
              </a:ext>
            </a:extLst>
          </p:cNvPr>
          <p:cNvSpPr txBox="1"/>
          <p:nvPr/>
        </p:nvSpPr>
        <p:spPr>
          <a:xfrm>
            <a:off x="622300" y="5696438"/>
            <a:ext cx="1017513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Interpret results</a:t>
            </a:r>
            <a:r>
              <a:rPr lang="en-US" dirty="0"/>
              <a:t>:</a:t>
            </a:r>
          </a:p>
          <a:p>
            <a:r>
              <a:rPr lang="en-US" i="1" dirty="0">
                <a:solidFill>
                  <a:srgbClr val="FF0000"/>
                </a:solidFill>
              </a:rPr>
              <a:t>We are 95% confident that the true mean number of points scored by my favorite basketball team is between 67.031 and 76.969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63019F-E360-424B-B6D2-AF9EAC5E05C3}"/>
              </a:ext>
            </a:extLst>
          </p:cNvPr>
          <p:cNvGrpSpPr/>
          <p:nvPr/>
        </p:nvGrpSpPr>
        <p:grpSpPr>
          <a:xfrm>
            <a:off x="8496300" y="2687282"/>
            <a:ext cx="3200400" cy="1168401"/>
            <a:chOff x="5257800" y="2778369"/>
            <a:chExt cx="3200400" cy="116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16E76D-9E75-6540-A774-AFF7C579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8800" y="2778370"/>
              <a:ext cx="1549400" cy="1168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59DBA4-F6CD-CD4C-AFDE-69E42EAB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2778369"/>
              <a:ext cx="1549400" cy="1168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050D8-12AB-B54B-96B6-05AE436779F5}"/>
                  </a:ext>
                </a:extLst>
              </p:cNvPr>
              <p:cNvSpPr txBox="1"/>
              <p:nvPr/>
            </p:nvSpPr>
            <p:spPr>
              <a:xfrm>
                <a:off x="673099" y="5182637"/>
                <a:ext cx="8733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i="1" dirty="0"/>
                  <a:t>Show work: 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95% CI = </a:t>
                </a:r>
                <a:r>
                  <a:rPr lang="en-US" sz="1800" i="1" dirty="0" err="1">
                    <a:solidFill>
                      <a:srgbClr val="FF0000"/>
                    </a:solidFill>
                  </a:rPr>
                  <a:t>ZInterval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(</a:t>
                </a:r>
                <a:r>
                  <a:rPr lang="en-US" i="1" dirty="0">
                    <a:solidFill>
                      <a:srgbClr val="FF0000"/>
                    </a:solidFill>
                  </a:rPr>
                  <a:t>𝞂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 = 15,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i="1" dirty="0">
                    <a:solidFill>
                      <a:srgbClr val="FF0000"/>
                    </a:solidFill>
                  </a:rPr>
                  <a:t> = 72, n = </a:t>
                </a:r>
                <a:r>
                  <a:rPr lang="en-US" i="1" dirty="0">
                    <a:solidFill>
                      <a:srgbClr val="FF0000"/>
                    </a:solidFill>
                  </a:rPr>
                  <a:t>35,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 C-Level = </a:t>
                </a:r>
                <a:r>
                  <a:rPr lang="en-US" i="1" dirty="0">
                    <a:solidFill>
                      <a:srgbClr val="FF0000"/>
                    </a:solidFill>
                  </a:rPr>
                  <a:t>9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5) → (</a:t>
                </a:r>
                <a:r>
                  <a:rPr lang="en-US" i="1" dirty="0">
                    <a:solidFill>
                      <a:srgbClr val="FF0000"/>
                    </a:solidFill>
                  </a:rPr>
                  <a:t>67.031</a:t>
                </a:r>
                <a:r>
                  <a:rPr lang="en-US" sz="1800" i="1" dirty="0">
                    <a:solidFill>
                      <a:srgbClr val="FF0000"/>
                    </a:solidFill>
                  </a:rPr>
                  <a:t>, 76.969)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9050D8-12AB-B54B-96B6-05AE43677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5182637"/>
                <a:ext cx="8733947" cy="369332"/>
              </a:xfrm>
              <a:prstGeom prst="rect">
                <a:avLst/>
              </a:prstGeom>
              <a:blipFill>
                <a:blip r:embed="rId5"/>
                <a:stretch>
                  <a:fillRect l="-5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B08E390-7C19-F3DA-F1CD-6A470DBA5201}"/>
              </a:ext>
            </a:extLst>
          </p:cNvPr>
          <p:cNvGrpSpPr/>
          <p:nvPr/>
        </p:nvGrpSpPr>
        <p:grpSpPr>
          <a:xfrm>
            <a:off x="8132618" y="4212682"/>
            <a:ext cx="4694508" cy="1799232"/>
            <a:chOff x="8132618" y="4212682"/>
            <a:chExt cx="4694508" cy="17992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ontent Placeholder 2">
                  <a:extLst>
                    <a:ext uri="{FF2B5EF4-FFF2-40B4-BE49-F238E27FC236}">
                      <a16:creationId xmlns:a16="http://schemas.microsoft.com/office/drawing/2014/main" id="{AEEF4EB4-472C-47DA-E565-897783A984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767745" y="4212682"/>
                  <a:ext cx="4059381" cy="179923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rgbClr val="0070C0"/>
                      </a:solidFill>
                    </a:rPr>
                    <a:t>   [	      </a:t>
                  </a:r>
                  <a:r>
                    <a:rPr lang="en-US" dirty="0">
                      <a:solidFill>
                        <a:srgbClr val="FFC000"/>
                      </a:solidFill>
                    </a:rPr>
                    <a:t>|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	  	]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000" dirty="0">
                      <a:solidFill>
                        <a:srgbClr val="0070C0"/>
                      </a:solidFill>
                    </a:rPr>
                    <a:t>   67.031	        </a:t>
                  </a:r>
                  <a:r>
                    <a:rPr lang="en-US" sz="2000" dirty="0">
                      <a:solidFill>
                        <a:srgbClr val="FFC000"/>
                      </a:solidFill>
                    </a:rPr>
                    <a:t>72</a:t>
                  </a:r>
                  <a:r>
                    <a:rPr lang="en-US" sz="2000" dirty="0">
                      <a:solidFill>
                        <a:srgbClr val="0070C0"/>
                      </a:solidFill>
                    </a:rPr>
                    <a:t>                76.969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200" dirty="0">
                      <a:solidFill>
                        <a:srgbClr val="0070C0"/>
                      </a:solidFill>
                    </a:rPr>
                    <a:t>Lower bound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       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a14:m>
                  <a:r>
                    <a:rPr lang="en-US" sz="1200" dirty="0">
                      <a:solidFill>
                        <a:srgbClr val="0070C0"/>
                      </a:solidFill>
                    </a:rPr>
                    <a:t>Upper bound</a:t>
                  </a:r>
                  <a:r>
                    <a:rPr lang="en-US" dirty="0"/>
                    <a:t>	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sz="1600" i="1" dirty="0"/>
                </a:p>
              </p:txBody>
            </p:sp>
          </mc:Choice>
          <mc:Fallback xmlns="">
            <p:sp>
              <p:nvSpPr>
                <p:cNvPr id="3" name="Content Placeholder 2">
                  <a:extLst>
                    <a:ext uri="{FF2B5EF4-FFF2-40B4-BE49-F238E27FC236}">
                      <a16:creationId xmlns:a16="http://schemas.microsoft.com/office/drawing/2014/main" id="{AEEF4EB4-472C-47DA-E565-897783A98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7745" y="4212682"/>
                  <a:ext cx="4059381" cy="1799232"/>
                </a:xfrm>
                <a:prstGeom prst="rect">
                  <a:avLst/>
                </a:prstGeom>
                <a:blipFill>
                  <a:blip r:embed="rId6"/>
                  <a:stretch>
                    <a:fillRect t="-55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A09BC1-FD82-FEF2-C310-C38742D7C249}"/>
                </a:ext>
              </a:extLst>
            </p:cNvPr>
            <p:cNvCxnSpPr/>
            <p:nvPr/>
          </p:nvCxnSpPr>
          <p:spPr>
            <a:xfrm>
              <a:off x="8132618" y="4439540"/>
              <a:ext cx="405938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151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54B1-95B3-F24D-9DE8-E19AF8DC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-524552"/>
            <a:ext cx="10515600" cy="1325563"/>
          </a:xfrm>
        </p:spPr>
        <p:txBody>
          <a:bodyPr/>
          <a:lstStyle/>
          <a:p>
            <a:r>
              <a:rPr lang="en-US" dirty="0"/>
              <a:t>Using Calc!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CC214-BAED-8943-A9A4-04D9A981E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37630"/>
            <a:ext cx="10515600" cy="1082675"/>
          </a:xfrm>
          <a:ln>
            <a:solidFill>
              <a:srgbClr val="00B05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Setup</a:t>
            </a:r>
          </a:p>
          <a:p>
            <a:pPr marL="0" indent="0">
              <a:buNone/>
            </a:pPr>
            <a:r>
              <a:rPr lang="en-US" sz="2000" dirty="0"/>
              <a:t>Suppose the number of points scored by your favorite basketball team is normally distribution with known population standard deviation </a:t>
            </a:r>
            <a:r>
              <a:rPr lang="en-US" sz="2000" strike="sngStrike" dirty="0"/>
              <a:t>𝞂 = 15 points.</a:t>
            </a:r>
          </a:p>
          <a:p>
            <a:pPr marL="0" indent="0">
              <a:buNone/>
            </a:pPr>
            <a:r>
              <a:rPr lang="en-US" sz="2000" dirty="0"/>
              <a:t>The mean from a random sample of 35 games was 72 points and SAMPLE standard deviation of 12 points. </a:t>
            </a:r>
            <a:r>
              <a:rPr lang="en-US" sz="2000" b="1" dirty="0"/>
              <a:t>Calculate</a:t>
            </a:r>
            <a:r>
              <a:rPr lang="en-US" sz="2000" dirty="0"/>
              <a:t> and </a:t>
            </a:r>
            <a:r>
              <a:rPr lang="en-US" sz="2000" b="1" dirty="0"/>
              <a:t>interpret</a:t>
            </a:r>
            <a:r>
              <a:rPr lang="en-US" sz="2000" dirty="0"/>
              <a:t> the corresponding </a:t>
            </a:r>
            <a:r>
              <a:rPr lang="en-US" sz="2000" i="1" dirty="0"/>
              <a:t>95% confidence interval</a:t>
            </a:r>
            <a:r>
              <a:rPr lang="en-US" sz="20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1664774"/>
                <a:ext cx="7086600" cy="3256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800" b="1" u="sng" dirty="0"/>
                  <a:t>GOAL</a:t>
                </a:r>
                <a:r>
                  <a:rPr lang="en-US" sz="1800" dirty="0"/>
                  <a:t>: Find the Confidence Interval!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 err="1"/>
                  <a:t>ZInterval</a:t>
                </a:r>
                <a:endParaRPr lang="en-US" sz="18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Input = Stats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𝞂 = population standard deviation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600" dirty="0"/>
                  <a:t> = sample mean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n = sample size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sz="1600" dirty="0"/>
                  <a:t>C-Level = Confidence level (as a decimal or whole number, both work)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A6BD07-CD53-0941-A87D-88F244CF4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664774"/>
                <a:ext cx="7086600" cy="3256450"/>
              </a:xfrm>
              <a:prstGeom prst="rect">
                <a:avLst/>
              </a:prstGeom>
              <a:blipFill>
                <a:blip r:embed="rId2"/>
                <a:stretch>
                  <a:fillRect l="-536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DF40A4-53BF-F746-8608-957A428692E8}"/>
              </a:ext>
            </a:extLst>
          </p:cNvPr>
          <p:cNvSpPr txBox="1"/>
          <p:nvPr/>
        </p:nvSpPr>
        <p:spPr>
          <a:xfrm>
            <a:off x="835764" y="4316277"/>
            <a:ext cx="10175136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Interpret results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My </a:t>
            </a:r>
            <a:r>
              <a:rPr lang="en-US" dirty="0">
                <a:solidFill>
                  <a:srgbClr val="FF0000"/>
                </a:solidFill>
              </a:rPr>
              <a:t>favorite basketball team scored an average </a:t>
            </a:r>
            <a:r>
              <a:rPr lang="en-US" dirty="0"/>
              <a:t>of between 67 points and 76 points </a:t>
            </a:r>
            <a:r>
              <a:rPr lang="en-US" dirty="0">
                <a:solidFill>
                  <a:srgbClr val="FF0000"/>
                </a:solidFill>
              </a:rPr>
              <a:t>with a 95% confidence level</a:t>
            </a:r>
          </a:p>
          <a:p>
            <a:r>
              <a:rPr lang="en-US" dirty="0">
                <a:highlight>
                  <a:srgbClr val="FFFF00"/>
                </a:highlight>
              </a:rPr>
              <a:t>The true mean points scored per game is between 67 points and 76 points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with a 95% confidence level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My belief my guess of where this </a:t>
            </a:r>
            <a:r>
              <a:rPr lang="en-US" dirty="0">
                <a:solidFill>
                  <a:srgbClr val="00B0F0"/>
                </a:solidFill>
              </a:rPr>
              <a:t>unknown population mean </a:t>
            </a:r>
            <a:r>
              <a:rPr lang="en-US" dirty="0">
                <a:solidFill>
                  <a:srgbClr val="7030A0"/>
                </a:solidFill>
              </a:rPr>
              <a:t>is, context, the actual numbers we calculated, some confidence statement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accent6"/>
                </a:solidFill>
              </a:rPr>
              <a:t>) I'm 95% confident that the </a:t>
            </a:r>
            <a:r>
              <a:rPr lang="en-US" dirty="0">
                <a:solidFill>
                  <a:schemeClr val="accent2"/>
                </a:solidFill>
              </a:rPr>
              <a:t>true population </a:t>
            </a:r>
            <a:r>
              <a:rPr lang="en-US" strike="sngStrike" dirty="0">
                <a:solidFill>
                  <a:schemeClr val="accent2"/>
                </a:solidFill>
              </a:rPr>
              <a:t>sample</a:t>
            </a:r>
            <a:r>
              <a:rPr lang="en-US" dirty="0">
                <a:solidFill>
                  <a:schemeClr val="accent2"/>
                </a:solidFill>
              </a:rPr>
              <a:t> MEAN (PARAMETER) </a:t>
            </a:r>
            <a:r>
              <a:rPr lang="en-US" dirty="0">
                <a:solidFill>
                  <a:schemeClr val="accent6"/>
                </a:solidFill>
              </a:rPr>
              <a:t>of the number of points scored on my favorite basketball team was </a:t>
            </a:r>
            <a:r>
              <a:rPr lang="en-US" strike="sngStrike" dirty="0">
                <a:solidFill>
                  <a:schemeClr val="accent6"/>
                </a:solidFill>
              </a:rPr>
              <a:t>72 points</a:t>
            </a:r>
            <a:r>
              <a:rPr lang="en-US" u="sng" strike="sngStrike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between 67 and 76 points</a:t>
            </a:r>
            <a:endParaRPr lang="en-US" strike="sngStrike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A69F9-564D-32D5-B7C8-8FFFA6CB1E5B}"/>
              </a:ext>
            </a:extLst>
          </p:cNvPr>
          <p:cNvSpPr txBox="1"/>
          <p:nvPr/>
        </p:nvSpPr>
        <p:spPr>
          <a:xfrm>
            <a:off x="2754801" y="3455390"/>
            <a:ext cx="943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work: </a:t>
            </a:r>
            <a:r>
              <a:rPr lang="en-US" i="1" dirty="0" err="1">
                <a:solidFill>
                  <a:srgbClr val="FF0000"/>
                </a:solidFill>
              </a:rPr>
              <a:t>ZInterval</a:t>
            </a:r>
            <a:r>
              <a:rPr lang="en-US" i="1" dirty="0">
                <a:solidFill>
                  <a:srgbClr val="FF0000"/>
                </a:solidFill>
              </a:rPr>
              <a:t>(Input = Stats, sigma = 15, x-bar = 72, n = 35, C-Level = 0.95) = (67.031, 76.969)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F92740-1F2F-75B9-5A76-3D4C2DA6389F}"/>
              </a:ext>
            </a:extLst>
          </p:cNvPr>
          <p:cNvGrpSpPr/>
          <p:nvPr/>
        </p:nvGrpSpPr>
        <p:grpSpPr>
          <a:xfrm>
            <a:off x="8189598" y="1724354"/>
            <a:ext cx="3200400" cy="1168401"/>
            <a:chOff x="5257800" y="2778369"/>
            <a:chExt cx="3200400" cy="11684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4B5833-4EC1-241A-F353-5D46DF4E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8800" y="2778370"/>
              <a:ext cx="1549400" cy="1168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A7E87F-AECB-C34E-C6B6-6B972FFA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2778369"/>
              <a:ext cx="1549400" cy="1168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37B3676-A87C-6929-A2AD-8F3AAB58C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0554" y="1756651"/>
                <a:ext cx="4059381" cy="1799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   [	      </a:t>
                </a:r>
                <a:r>
                  <a:rPr lang="en-US" dirty="0">
                    <a:solidFill>
                      <a:srgbClr val="FFC000"/>
                    </a:solidFill>
                  </a:rPr>
                  <a:t>|</a:t>
                </a:r>
                <a:r>
                  <a:rPr lang="en-US" dirty="0">
                    <a:solidFill>
                      <a:srgbClr val="0070C0"/>
                    </a:solidFill>
                  </a:rPr>
                  <a:t>	  	]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   67.031	        </a:t>
                </a:r>
                <a:r>
                  <a:rPr lang="en-US" sz="2000" dirty="0">
                    <a:solidFill>
                      <a:srgbClr val="FFC000"/>
                    </a:solidFill>
                  </a:rPr>
                  <a:t>72</a:t>
                </a:r>
                <a:r>
                  <a:rPr lang="en-US" sz="2000" dirty="0">
                    <a:solidFill>
                      <a:srgbClr val="0070C0"/>
                    </a:solidFill>
                  </a:rPr>
                  <a:t>                76.969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rgbClr val="0070C0"/>
                    </a:solidFill>
                  </a:rPr>
                  <a:t>Lower bound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1200" dirty="0">
                    <a:solidFill>
                      <a:srgbClr val="0070C0"/>
                    </a:solidFill>
                  </a:rPr>
                  <a:t>Upper bound</a:t>
                </a:r>
                <a:r>
                  <a:rPr lang="en-US" dirty="0"/>
                  <a:t>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600" i="1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37B3676-A87C-6929-A2AD-8F3AAB58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54" y="1756651"/>
                <a:ext cx="4059381" cy="1799232"/>
              </a:xfrm>
              <a:prstGeom prst="rect">
                <a:avLst/>
              </a:prstGeom>
              <a:blipFill>
                <a:blip r:embed="rId5"/>
                <a:stretch>
                  <a:fillRect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02DCC6-C5BC-51E8-95E8-6F914AC69650}"/>
              </a:ext>
            </a:extLst>
          </p:cNvPr>
          <p:cNvCxnSpPr/>
          <p:nvPr/>
        </p:nvCxnSpPr>
        <p:spPr>
          <a:xfrm>
            <a:off x="3967955" y="2059594"/>
            <a:ext cx="40593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899ED6-7D2C-9082-27E3-A220BD0FA8C3}"/>
                  </a:ext>
                </a:extLst>
              </p14:cNvPr>
              <p14:cNvContentPartPr/>
              <p14:nvPr/>
            </p14:nvContentPartPr>
            <p14:xfrm>
              <a:off x="5978179" y="5176205"/>
              <a:ext cx="583217" cy="77375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899ED6-7D2C-9082-27E3-A220BD0FA8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9173" y="5167564"/>
                <a:ext cx="600868" cy="79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47318A5-AB32-D2FB-BEBB-989C89FD7AB8}"/>
                  </a:ext>
                </a:extLst>
              </p14:cNvPr>
              <p14:cNvContentPartPr/>
              <p14:nvPr/>
            </p14:nvContentPartPr>
            <p14:xfrm>
              <a:off x="772447" y="5633477"/>
              <a:ext cx="399240" cy="628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47318A5-AB32-D2FB-BEBB-989C89FD7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3807" y="5624477"/>
                <a:ext cx="41688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1AAB964-44FD-DBCE-2BFF-5B7D161A01DC}"/>
                  </a:ext>
                </a:extLst>
              </p14:cNvPr>
              <p14:cNvContentPartPr/>
              <p14:nvPr/>
            </p14:nvContentPartPr>
            <p14:xfrm>
              <a:off x="8110687" y="5866397"/>
              <a:ext cx="940320" cy="713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1AAB964-44FD-DBCE-2BFF-5B7D161A01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2047" y="5857757"/>
                <a:ext cx="95796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3629836-3A93-9198-112F-5BDE164028A0}"/>
                  </a:ext>
                </a:extLst>
              </p14:cNvPr>
              <p14:cNvContentPartPr/>
              <p14:nvPr/>
            </p14:nvContentPartPr>
            <p14:xfrm>
              <a:off x="1335847" y="5943077"/>
              <a:ext cx="3994920" cy="39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3629836-3A93-9198-112F-5BDE16402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7207" y="5934077"/>
                <a:ext cx="4012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ED07197-0514-3DB2-3A23-F808FDF15EF6}"/>
                  </a:ext>
                </a:extLst>
              </p14:cNvPr>
              <p14:cNvContentPartPr/>
              <p14:nvPr/>
            </p14:nvContentPartPr>
            <p14:xfrm>
              <a:off x="6145807" y="5973317"/>
              <a:ext cx="590760" cy="51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ED07197-0514-3DB2-3A23-F808FDF15E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36807" y="5964677"/>
                <a:ext cx="6084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CAA7E00-95D2-E2C2-711F-F6ADE2C0268C}"/>
                  </a:ext>
                </a:extLst>
              </p14:cNvPr>
              <p14:cNvContentPartPr/>
              <p14:nvPr/>
            </p14:nvContentPartPr>
            <p14:xfrm>
              <a:off x="8228047" y="5944877"/>
              <a:ext cx="2307600" cy="38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CAA7E00-95D2-E2C2-711F-F6ADE2C026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19407" y="5935877"/>
                <a:ext cx="2325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140384F-74D6-ABD9-BC9B-62A492537106}"/>
                  </a:ext>
                </a:extLst>
              </p14:cNvPr>
              <p14:cNvContentPartPr/>
              <p14:nvPr/>
            </p14:nvContentPartPr>
            <p14:xfrm>
              <a:off x="1166647" y="6273557"/>
              <a:ext cx="2403720" cy="31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140384F-74D6-ABD9-BC9B-62A4925371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57647" y="6264557"/>
                <a:ext cx="24213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F9FE50-5EDD-7BB6-68A6-2DD8ADD9F78B}"/>
                  </a:ext>
                </a:extLst>
              </p14:cNvPr>
              <p14:cNvContentPartPr/>
              <p14:nvPr/>
            </p14:nvContentPartPr>
            <p14:xfrm>
              <a:off x="6276847" y="6272117"/>
              <a:ext cx="900720" cy="6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F9FE50-5EDD-7BB6-68A6-2DD8ADD9F7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68207" y="6263477"/>
                <a:ext cx="918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B41A14C-C856-C9A8-FBA0-2A8C6B979E26}"/>
                  </a:ext>
                </a:extLst>
              </p14:cNvPr>
              <p14:cNvContentPartPr/>
              <p14:nvPr/>
            </p14:nvContentPartPr>
            <p14:xfrm>
              <a:off x="8325096" y="908868"/>
              <a:ext cx="2345760" cy="34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B41A14C-C856-C9A8-FBA0-2A8C6B979E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16096" y="899868"/>
                <a:ext cx="23634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DABD27A-8BA9-EC58-1406-3622A36C8174}"/>
                  </a:ext>
                </a:extLst>
              </p14:cNvPr>
              <p14:cNvContentPartPr/>
              <p14:nvPr/>
            </p14:nvContentPartPr>
            <p14:xfrm>
              <a:off x="7800216" y="913908"/>
              <a:ext cx="413280" cy="37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DABD27A-8BA9-EC58-1406-3622A36C81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91576" y="904908"/>
                <a:ext cx="43092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0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1DA0-321F-1A49-81D1-A3266DBC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Another LCQ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1B61-18D0-884E-814C-B8AB2D4EB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3330"/>
            <a:ext cx="10515600" cy="5337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Setup</a:t>
            </a:r>
            <a:r>
              <a:rPr lang="en-US" sz="2000" dirty="0"/>
              <a:t>: Lets assume the population of ACT scores is normally distribution with known population standard deviation 𝞂 = 3.5 points. From a random sample of 15 students, there was a sample mean score of 24. </a:t>
            </a:r>
          </a:p>
          <a:p>
            <a:pPr lvl="1"/>
            <a:endParaRPr lang="en-US" sz="1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1) Calculate the 85% Confidence Interval</a:t>
            </a:r>
            <a:endParaRPr lang="en-US" sz="2000" i="1" dirty="0">
              <a:solidFill>
                <a:srgbClr val="FF0000"/>
              </a:solidFill>
            </a:endParaRPr>
          </a:p>
          <a:p>
            <a:pPr marL="457200" indent="-457200">
              <a:buAutoNum type="arabicParenR"/>
            </a:pPr>
            <a:endParaRPr lang="en-US" sz="2000" dirty="0"/>
          </a:p>
          <a:p>
            <a:pPr marL="457200" indent="-457200">
              <a:buAutoNum type="arabicParenR"/>
            </a:pPr>
            <a:endParaRPr lang="en-US" sz="2000" dirty="0"/>
          </a:p>
          <a:p>
            <a:pPr marL="457200" indent="-457200">
              <a:buAutoNum type="arabicParenR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2) Interpret this interval.</a:t>
            </a:r>
          </a:p>
        </p:txBody>
      </p:sp>
    </p:spTree>
    <p:extLst>
      <p:ext uri="{BB962C8B-B14F-4D97-AF65-F5344CB8AC3E}">
        <p14:creationId xmlns:p14="http://schemas.microsoft.com/office/powerpoint/2010/main" val="310515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3931</Words>
  <Application>Microsoft Macintosh PowerPoint</Application>
  <PresentationFormat>Widescreen</PresentationFormat>
  <Paragraphs>412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Unit 7, Day 2 - Outline</vt:lpstr>
      <vt:lpstr>Central Limit Theorem (CLT) for x ̅</vt:lpstr>
      <vt:lpstr>Confidence Intervals Again!</vt:lpstr>
      <vt:lpstr>Final Confidence Interval for 𝜇</vt:lpstr>
      <vt:lpstr>Using Calc!</vt:lpstr>
      <vt:lpstr>Using Calc!</vt:lpstr>
      <vt:lpstr>Using Calc!</vt:lpstr>
      <vt:lpstr>Another LCQ</vt:lpstr>
      <vt:lpstr>Another LCQ</vt:lpstr>
      <vt:lpstr>One more LCQ</vt:lpstr>
      <vt:lpstr>One more LCQ</vt:lpstr>
      <vt:lpstr>A New CI for a New Unknown</vt:lpstr>
      <vt:lpstr>Final Confidence Interval for 𝜇, unknown 𝞂! </vt:lpstr>
      <vt:lpstr>CIs for Known vs Unknown 𝞂</vt:lpstr>
      <vt:lpstr>t-Distribution</vt:lpstr>
      <vt:lpstr>PowerPoint Presentation</vt:lpstr>
      <vt:lpstr>Using Calc!</vt:lpstr>
      <vt:lpstr>Using Calc!</vt:lpstr>
      <vt:lpstr>Summarizing LCQ</vt:lpstr>
      <vt:lpstr>Summarizing LCQ</vt:lpstr>
      <vt:lpstr>LCQ</vt:lpstr>
      <vt:lpstr>PowerPoint Presentation</vt:lpstr>
      <vt:lpstr>When do I use which? p vs Z vs. t</vt:lpstr>
      <vt:lpstr>Means vs. Proportions: When do I use which formulas?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Gearhart, Colton Mr.</dc:creator>
  <cp:lastModifiedBy>Colton Gearhart</cp:lastModifiedBy>
  <cp:revision>12</cp:revision>
  <dcterms:created xsi:type="dcterms:W3CDTF">2022-07-21T13:04:38Z</dcterms:created>
  <dcterms:modified xsi:type="dcterms:W3CDTF">2023-10-29T22:17:48Z</dcterms:modified>
</cp:coreProperties>
</file>